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notesMasterIdLst>
    <p:notesMasterId r:id="rId52"/>
  </p:notesMasterIdLst>
  <p:handoutMasterIdLst>
    <p:handoutMasterId r:id="rId53"/>
  </p:handoutMasterIdLst>
  <p:sldIdLst>
    <p:sldId id="256" r:id="rId2"/>
    <p:sldId id="398" r:id="rId3"/>
    <p:sldId id="399" r:id="rId4"/>
    <p:sldId id="400" r:id="rId5"/>
    <p:sldId id="401" r:id="rId6"/>
    <p:sldId id="402" r:id="rId7"/>
    <p:sldId id="403" r:id="rId8"/>
    <p:sldId id="434" r:id="rId9"/>
    <p:sldId id="408" r:id="rId10"/>
    <p:sldId id="435" r:id="rId11"/>
    <p:sldId id="409" r:id="rId12"/>
    <p:sldId id="441" r:id="rId13"/>
    <p:sldId id="436" r:id="rId14"/>
    <p:sldId id="437" r:id="rId15"/>
    <p:sldId id="440" r:id="rId16"/>
    <p:sldId id="430" r:id="rId17"/>
    <p:sldId id="431" r:id="rId18"/>
    <p:sldId id="432" r:id="rId19"/>
    <p:sldId id="433" r:id="rId20"/>
    <p:sldId id="438" r:id="rId21"/>
    <p:sldId id="439" r:id="rId22"/>
    <p:sldId id="412" r:id="rId23"/>
    <p:sldId id="415" r:id="rId24"/>
    <p:sldId id="416" r:id="rId25"/>
    <p:sldId id="417" r:id="rId26"/>
    <p:sldId id="414" r:id="rId27"/>
    <p:sldId id="446" r:id="rId28"/>
    <p:sldId id="449" r:id="rId29"/>
    <p:sldId id="418" r:id="rId30"/>
    <p:sldId id="419" r:id="rId31"/>
    <p:sldId id="451" r:id="rId32"/>
    <p:sldId id="450" r:id="rId33"/>
    <p:sldId id="420" r:id="rId34"/>
    <p:sldId id="421" r:id="rId35"/>
    <p:sldId id="442" r:id="rId36"/>
    <p:sldId id="443" r:id="rId37"/>
    <p:sldId id="444" r:id="rId38"/>
    <p:sldId id="445" r:id="rId39"/>
    <p:sldId id="422" r:id="rId40"/>
    <p:sldId id="425" r:id="rId41"/>
    <p:sldId id="427" r:id="rId42"/>
    <p:sldId id="428" r:id="rId43"/>
    <p:sldId id="392" r:id="rId44"/>
    <p:sldId id="447" r:id="rId45"/>
    <p:sldId id="393" r:id="rId46"/>
    <p:sldId id="448" r:id="rId47"/>
    <p:sldId id="394" r:id="rId48"/>
    <p:sldId id="395" r:id="rId49"/>
    <p:sldId id="396" r:id="rId50"/>
    <p:sldId id="303" r:id="rId5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2C832"/>
    <a:srgbClr val="32C8C8"/>
    <a:srgbClr val="C832C8"/>
    <a:srgbClr val="C8C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4676" autoAdjust="0"/>
  </p:normalViewPr>
  <p:slideViewPr>
    <p:cSldViewPr snapToGrid="0">
      <p:cViewPr varScale="1">
        <p:scale>
          <a:sx n="93" d="100"/>
          <a:sy n="93" d="100"/>
        </p:scale>
        <p:origin x="-804" y="-96"/>
      </p:cViewPr>
      <p:guideLst>
        <p:guide orient="horz" pos="7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1995086-55F9-4E49-95D5-0EB5C45310F7}" type="datetimeFigureOut">
              <a:rPr lang="en-GB"/>
              <a:pPr>
                <a:defRPr/>
              </a:pPr>
              <a:t>24/08/2023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48B36883-08AD-4BE0-A599-B17AE7A9F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64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6951783-778B-4F6E-92A9-4A94367D03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492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41673"/>
            <a:ext cx="2032000" cy="84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8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3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5514B-64CB-46E5-91E4-C492CCE9A6A9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F751E0-A02B-4962-8FB4-A57AE0391FB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299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231A8-26F8-4F1F-952C-CDF808908FBD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09A883-19C8-427F-8AC4-39BCE32A899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7215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6" y="264319"/>
            <a:ext cx="7521575" cy="4119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181975" cy="3880247"/>
          </a:xfrm>
        </p:spPr>
        <p:txBody>
          <a:bodyPr/>
          <a:lstStyle>
            <a:lvl1pPr marL="182880" indent="-182880">
              <a:spcBef>
                <a:spcPts val="1200"/>
              </a:spcBef>
              <a:buSzPct val="120000"/>
              <a:buFont typeface="Wingdings" pitchFamily="2" charset="2"/>
              <a:buChar char="§"/>
              <a:defRPr sz="1800" b="0">
                <a:latin typeface="Arial" pitchFamily="34" charset="0"/>
                <a:cs typeface="Arial" pitchFamily="34" charset="0"/>
              </a:defRPr>
            </a:lvl1pPr>
            <a:lvl3pPr>
              <a:spcBef>
                <a:spcPts val="600"/>
              </a:spcBef>
              <a:defRPr sz="1600"/>
            </a:lvl3pPr>
            <a:lvl4pPr>
              <a:spcBef>
                <a:spcPts val="600"/>
              </a:spcBef>
              <a:defRPr sz="16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588" y="-1191"/>
            <a:ext cx="9145588" cy="514469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12E84-D1E7-4A12-93EA-CFFFE4F3A28F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05FD15-26E1-47DB-9254-319952C8A73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57071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8F73-3980-4C5C-8E8A-9D7A681611DA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2E4613-9FCC-4DDC-8622-2FC5A85D82B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653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D52D1-D9F1-4C5F-A4BE-421914C94030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066D6F-1C04-4AD1-BF4C-5576462F97E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20402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97D74-7C36-4EEC-8B84-49318490E646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EC9BA-DAB7-47F7-80FD-FC7A4928484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4411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AD9D3-4540-41AC-8B28-3F7145035B2B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909101-1ED0-4579-8872-0C3E1F8BF2C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5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>
            <a:off x="1290638" y="-1290638"/>
            <a:ext cx="5143500" cy="7724775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92388-66E5-4161-9D92-20D1A36F7C8E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BF9ACA0-3268-42FE-A2A9-372BE22FCBA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2704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rtlCol="0" anchor="ctr"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92D96-CAB4-4CE3-BF45-B6B60E593717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1FB6BB-F4FB-4F47-852E-5F56F981096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160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-3175" y="4754166"/>
            <a:ext cx="3575050" cy="389334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0" y="4754166"/>
            <a:ext cx="9145588" cy="38933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6" y="273844"/>
            <a:ext cx="7521575" cy="411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6" y="825104"/>
            <a:ext cx="7521575" cy="268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030" name="TextBox 2"/>
          <p:cNvSpPr txBox="1">
            <a:spLocks noChangeArrowheads="1"/>
          </p:cNvSpPr>
          <p:nvPr userDrawn="1"/>
        </p:nvSpPr>
        <p:spPr bwMode="auto">
          <a:xfrm>
            <a:off x="-3175" y="4779556"/>
            <a:ext cx="4391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GB" sz="1600"/>
              <a:t>@2023 Pham Van Huy and Trinh Hung Cuong</a:t>
            </a:r>
          </a:p>
        </p:txBody>
      </p:sp>
      <p:sp>
        <p:nvSpPr>
          <p:cNvPr id="1031" name="TextBox 9"/>
          <p:cNvSpPr txBox="1">
            <a:spLocks noChangeArrowheads="1"/>
          </p:cNvSpPr>
          <p:nvPr userDrawn="1"/>
        </p:nvSpPr>
        <p:spPr bwMode="auto">
          <a:xfrm>
            <a:off x="8683626" y="4779556"/>
            <a:ext cx="447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/>
            <a:fld id="{B55B96AB-0A85-4835-B226-EECF36CA5E46}" type="slidenum">
              <a:rPr lang="en-GB" sz="1600"/>
              <a:pPr algn="just"/>
              <a:t>‹#›</a:t>
            </a:fld>
            <a:endParaRPr lang="en-GB" sz="1600"/>
          </a:p>
        </p:txBody>
      </p:sp>
      <p:pic>
        <p:nvPicPr>
          <p:cNvPr id="1032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41673"/>
            <a:ext cx="1662112" cy="68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2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Font typeface="Arial" charset="0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0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16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2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4/dc6/tutorial_py_template_matching.html" TargetMode="External"/><Relationship Id="rId2" Type="http://schemas.openxmlformats.org/officeDocument/2006/relationships/hyperlink" Target="https://www.youtube.com/watch?app=desktop&amp;v=kGHz-cEyji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_HATc2zAhcY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png"/><Relationship Id="rId7" Type="http://schemas.openxmlformats.org/officeDocument/2006/relationships/image" Target="../media/image36.gif"/><Relationship Id="rId2" Type="http://schemas.openxmlformats.org/officeDocument/2006/relationships/hyperlink" Target="http://www.songho.ca/dsp/convolution/convolution2d_examp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llaboutcircuits.com/uploads/articles/Fig2_2D_Conv.jpg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opencv-filter2d-funct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XXBUN.png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eailearner.com/2019/05/06/gaussian-blurring/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researchgate.net/figure/Discrete-approximation-of-the-Gaussian-kernels-3x3-5x5-7x7_fig2_325768087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heailearner.com/tag/gaussian-filte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theailearner.com/tag/gaussian-fil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4.jpg"/><Relationship Id="rId7" Type="http://schemas.openxmlformats.org/officeDocument/2006/relationships/image" Target="../media/image8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hyperlink" Target="http://lullaby.homepage.dk/diy-camera/bokeh.html" TargetMode="External"/><Relationship Id="rId9" Type="http://schemas.openxmlformats.org/officeDocument/2006/relationships/image" Target="../media/image8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il-rankfilter-metho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image.org/docs/stable/auto_examples/applications/plot_rank_filter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Graphic-Depiction-of-Rank-Order-Filter-Operation_fig6_268373873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kGHz-cEyjiE" TargetMode="External"/><Relationship Id="rId2" Type="http://schemas.openxmlformats.org/officeDocument/2006/relationships/hyperlink" Target="https://docs.opencv.org/4.x/d4/d86/group__imgproc__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ncmazet.github.io/bip/filtering/convolution.html" TargetMode="External"/><Relationship Id="rId4" Type="http://schemas.openxmlformats.org/officeDocument/2006/relationships/hyperlink" Target="https://docs.opencv.org/4.x/d4/dc6/tutorial_py_template_match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r_fDlM0Dx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opencv.org/4.x/d4/d86/group__imgproc__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564" y="1297782"/>
            <a:ext cx="5648325" cy="90368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/>
              <a:t> </a:t>
            </a:r>
            <a:r>
              <a:rPr lang="vi-VN" b="1" dirty="0" smtClean="0"/>
              <a:t> </a:t>
            </a:r>
            <a:r>
              <a:rPr lang="en-US" sz="3600" b="1" dirty="0"/>
              <a:t>Filtering</a:t>
            </a:r>
            <a:r>
              <a:rPr lang="en-US" dirty="0"/>
              <a:t/>
            </a:r>
            <a:br>
              <a:rPr lang="en-US" dirty="0"/>
            </a:br>
            <a:r>
              <a:rPr lang="vi-VN" dirty="0" smtClean="0"/>
              <a:t>  </a:t>
            </a:r>
            <a:r>
              <a:rPr lang="en-US" sz="2400" dirty="0" smtClean="0"/>
              <a:t>(</a:t>
            </a:r>
            <a:r>
              <a:rPr lang="en-US" sz="2400" dirty="0"/>
              <a:t>Digital Image Processing)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426" y="3113324"/>
            <a:ext cx="6511925" cy="1603772"/>
          </a:xfrm>
        </p:spPr>
        <p:txBody>
          <a:bodyPr>
            <a:no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endParaRPr sz="1800" b="1" cap="none" spc="0" dirty="0"/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cap="none" spc="0" dirty="0"/>
              <a:t>Faculty of Information Technology</a:t>
            </a:r>
            <a:br>
              <a:rPr sz="1800" cap="none" spc="0" dirty="0"/>
            </a:br>
            <a:r>
              <a:rPr sz="1800" cap="none" spc="0" dirty="0"/>
              <a:t>Ton </a:t>
            </a:r>
            <a:r>
              <a:rPr sz="1800" cap="none" spc="0" dirty="0" err="1"/>
              <a:t>Duc</a:t>
            </a:r>
            <a:r>
              <a:rPr sz="1800" cap="none" spc="0" dirty="0"/>
              <a:t> </a:t>
            </a:r>
            <a:r>
              <a:rPr sz="1800" cap="none" spc="0" dirty="0" err="1"/>
              <a:t>Thang</a:t>
            </a:r>
            <a:r>
              <a:rPr sz="1800" cap="none" spc="0" dirty="0"/>
              <a:t> University</a:t>
            </a:r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>August 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Cross-correlation (</a:t>
            </a:r>
            <a:r>
              <a:rPr lang="en-GB" dirty="0" err="1" smtClean="0"/>
              <a:t>ct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similar the kernel is to the image at any point </a:t>
            </a:r>
            <a:r>
              <a:rPr lang="en-US" dirty="0" smtClean="0">
                <a:hlinkClick r:id="rId2"/>
              </a:rPr>
              <a:t>[2]</a:t>
            </a:r>
            <a:endParaRPr lang="en-US" dirty="0" smtClean="0"/>
          </a:p>
          <a:p>
            <a:pPr lvl="2"/>
            <a:r>
              <a:rPr lang="en-US" dirty="0" smtClean="0"/>
              <a:t>Used for image alignment and simple image matching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Refers </a:t>
            </a:r>
            <a:r>
              <a:rPr lang="en-US" dirty="0" smtClean="0">
                <a:hlinkClick r:id="rId3"/>
              </a:rPr>
              <a:t>[3]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[4]</a:t>
            </a:r>
            <a:r>
              <a:rPr lang="en-US" dirty="0" smtClean="0"/>
              <a:t> more about template matching and normalized cross-correlation.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11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4E724-D05D-4075-BF68-F94A6B2A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F9A205-3C0D-46D4-9CD3-043AFB58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D542D-3381-4356-9E87-F8E35777C3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88D2FF2-7131-E243-A386-348188AE7BB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D54866-7E78-4B89-9B19-3D8FA3D8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55" y="0"/>
            <a:ext cx="6368491" cy="47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0DC8E-D3B7-4892-A621-3921443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C1EFEE-6447-4292-BA57-FEB9F811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8BB4F42-7AF6-4B0F-9050-B995A6D5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06" y="71919"/>
            <a:ext cx="6038033" cy="46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cross-correlation operation into the following image F: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27221"/>
              </p:ext>
            </p:extLst>
          </p:nvPr>
        </p:nvGraphicFramePr>
        <p:xfrm>
          <a:off x="506859" y="1978132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277033"/>
                  </p:ext>
                </p:extLst>
              </p:nvPr>
            </p:nvGraphicFramePr>
            <p:xfrm>
              <a:off x="2711522" y="1976420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dirty="0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277033"/>
                  </p:ext>
                </p:extLst>
              </p:nvPr>
            </p:nvGraphicFramePr>
            <p:xfrm>
              <a:off x="2711522" y="1976420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333" t="-93333" r="-2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333" t="-93333" r="-1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1333" t="-93333" b="-353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333" t="-193333" r="-200000" b="-2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333" t="-193333" r="-100000" b="-2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1333" t="-193333" b="-253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333" t="-293333" r="-200000" b="-1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333" t="-293333" r="-100000" b="-1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1333" t="-293333" b="-15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027416" y="142837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3879" y="144398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93580" y="142837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845838"/>
                  </p:ext>
                </p:extLst>
              </p:nvPr>
            </p:nvGraphicFramePr>
            <p:xfrm>
              <a:off x="5729836" y="1996968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?</a:t>
                          </a:r>
                          <a:endParaRPr lang="en-GB" sz="1400" dirty="0" smtClean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6845838"/>
                  </p:ext>
                </p:extLst>
              </p:nvPr>
            </p:nvGraphicFramePr>
            <p:xfrm>
              <a:off x="5729836" y="1996968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1333" t="-101333" r="-1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?</a:t>
                          </a:r>
                          <a:endParaRPr lang="en-GB" sz="1400" dirty="0" smtClean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?</a:t>
                          </a: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ight Arrow 9"/>
          <p:cNvSpPr/>
          <p:nvPr/>
        </p:nvSpPr>
        <p:spPr>
          <a:xfrm>
            <a:off x="4438435" y="2573677"/>
            <a:ext cx="84248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5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b="1" dirty="0" smtClean="0"/>
              <a:t>normalized</a:t>
            </a:r>
            <a:r>
              <a:rPr lang="en-US" dirty="0" smtClean="0"/>
              <a:t> cross-correlation operation to locate the best matching of H in  the image F (zero padding for the border pixels):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139781"/>
                  </p:ext>
                </p:extLst>
              </p:nvPr>
            </p:nvGraphicFramePr>
            <p:xfrm>
              <a:off x="506859" y="1916488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20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139781"/>
                  </p:ext>
                </p:extLst>
              </p:nvPr>
            </p:nvGraphicFramePr>
            <p:xfrm>
              <a:off x="506859" y="1916488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20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t="-200000" r="-301333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0000" t="-200000" r="-201333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00000" t="-200000" r="-101333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t="-300000" r="-301333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0000" t="-300000" r="-201333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00000" t="-300000" r="-101333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2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t="-400000" r="-301333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0000" t="-400000" r="-201333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00000" t="-400000" r="-101333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+mn-lt"/>
                            </a:rPr>
                            <a:t>1</a:t>
                          </a:r>
                          <a:endParaRPr lang="en-GB" sz="1600" dirty="0">
                            <a:latin typeface="+mn-lt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832067"/>
                  </p:ext>
                </p:extLst>
              </p:nvPr>
            </p:nvGraphicFramePr>
            <p:xfrm>
              <a:off x="3554003" y="1915870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832067"/>
                  </p:ext>
                </p:extLst>
              </p:nvPr>
            </p:nvGraphicFramePr>
            <p:xfrm>
              <a:off x="3554003" y="1915870"/>
              <a:ext cx="13716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7200"/>
                    <a:gridCol w="457200"/>
                    <a:gridCol w="457200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r="-201333" b="-2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000" r="-101333" b="-2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0000" r="-1333" b="-201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00000" r="-201333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000" t="-100000" r="-101333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0000" t="-100000" r="-1333" b="-101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00000" r="-201333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000" t="-200000" r="-101333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0000" t="-200000" r="-1333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715785" y="142947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45892" y="1428376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36061" y="142947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5065159" y="2512781"/>
            <a:ext cx="54453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56269"/>
              </p:ext>
            </p:extLst>
          </p:nvPr>
        </p:nvGraphicFramePr>
        <p:xfrm>
          <a:off x="5744967" y="1891135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https://i.ytimg.com/vi/_HATc2zAhcY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7366571" cy="41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537" y="4263775"/>
            <a:ext cx="600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/>
              </a:rPr>
              <a:t>https://www.youtube.com/watch?app=desktop&amp;v=_</a:t>
            </a:r>
            <a:r>
              <a:rPr lang="en-GB" sz="1600" dirty="0" smtClean="0">
                <a:hlinkClick r:id="rId3"/>
              </a:rPr>
              <a:t>HATc2zAhcY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16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Convolution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as cross-correlation, except that </a:t>
            </a:r>
            <a:r>
              <a:rPr lang="en-GB" dirty="0" smtClean="0"/>
              <a:t>the kernel </a:t>
            </a:r>
            <a:r>
              <a:rPr lang="en-GB" dirty="0"/>
              <a:t>is “flipped” (horizontally and vertically</a:t>
            </a:r>
            <a:r>
              <a:rPr lang="en-GB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GB" dirty="0"/>
              <a:t>Convolution is commutative and associative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object 4"/>
          <p:cNvSpPr txBox="1"/>
          <p:nvPr/>
        </p:nvSpPr>
        <p:spPr>
          <a:xfrm>
            <a:off x="1442215" y="2636524"/>
            <a:ext cx="577167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7144" algn="ctr">
              <a:spcBef>
                <a:spcPts val="71"/>
              </a:spcBef>
            </a:pPr>
            <a:r>
              <a:rPr sz="2100" spc="-4" dirty="0">
                <a:latin typeface="Carlito"/>
                <a:cs typeface="Carlito"/>
              </a:rPr>
              <a:t>This is </a:t>
            </a:r>
            <a:r>
              <a:rPr sz="2100" spc="-8" dirty="0">
                <a:latin typeface="Carlito"/>
                <a:cs typeface="Carlito"/>
              </a:rPr>
              <a:t>called </a:t>
            </a:r>
            <a:r>
              <a:rPr sz="2100" spc="-4" dirty="0">
                <a:latin typeface="Carlito"/>
                <a:cs typeface="Carlito"/>
              </a:rPr>
              <a:t>a </a:t>
            </a:r>
            <a:r>
              <a:rPr sz="2100" b="1" spc="-146" dirty="0">
                <a:latin typeface="Arial"/>
                <a:cs typeface="Arial"/>
              </a:rPr>
              <a:t>convolution</a:t>
            </a:r>
            <a:r>
              <a:rPr sz="2100" b="1" spc="-90" dirty="0">
                <a:latin typeface="Arial"/>
                <a:cs typeface="Arial"/>
              </a:rPr>
              <a:t> </a:t>
            </a:r>
            <a:r>
              <a:rPr sz="2100" spc="-11" dirty="0">
                <a:latin typeface="Carlito"/>
                <a:cs typeface="Carlito"/>
              </a:rPr>
              <a:t>operation</a:t>
            </a:r>
            <a:r>
              <a:rPr sz="2100" spc="-11" dirty="0" smtClean="0">
                <a:latin typeface="Carlito"/>
                <a:cs typeface="Carlito"/>
              </a:rPr>
              <a:t>:</a:t>
            </a:r>
            <a:endParaRPr sz="21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0071" y="1556819"/>
            <a:ext cx="4921444" cy="830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3627" y="3257550"/>
            <a:ext cx="222885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0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5173661" cy="3880247"/>
          </a:xfrm>
        </p:spPr>
        <p:txBody>
          <a:bodyPr/>
          <a:lstStyle/>
          <a:p>
            <a:r>
              <a:rPr lang="es-ES" dirty="0" smtClean="0"/>
              <a:t>g(</a:t>
            </a:r>
            <a:r>
              <a:rPr lang="es-ES" dirty="0" err="1" smtClean="0"/>
              <a:t>x,y</a:t>
            </a:r>
            <a:r>
              <a:rPr lang="es-ES" dirty="0" smtClean="0"/>
              <a:t>) = h(</a:t>
            </a:r>
            <a:r>
              <a:rPr lang="es-ES" dirty="0" err="1" smtClean="0"/>
              <a:t>x,y</a:t>
            </a:r>
            <a:r>
              <a:rPr lang="es-ES" dirty="0" smtClean="0"/>
              <a:t>) * f(</a:t>
            </a:r>
            <a:r>
              <a:rPr lang="es-ES" dirty="0" err="1" smtClean="0"/>
              <a:t>x,y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f, g: input/output</a:t>
            </a:r>
          </a:p>
          <a:p>
            <a:pPr lvl="2"/>
            <a:r>
              <a:rPr lang="es-ES" dirty="0" smtClean="0"/>
              <a:t>h: </a:t>
            </a:r>
            <a:r>
              <a:rPr lang="es-ES" dirty="0" err="1" smtClean="0"/>
              <a:t>mask</a:t>
            </a:r>
            <a:r>
              <a:rPr lang="es-ES" dirty="0" smtClean="0"/>
              <a:t>/</a:t>
            </a:r>
            <a:r>
              <a:rPr lang="es-ES" dirty="0" err="1" smtClean="0"/>
              <a:t>filter</a:t>
            </a:r>
            <a:r>
              <a:rPr lang="es-ES" dirty="0" smtClean="0"/>
              <a:t>/</a:t>
            </a:r>
            <a:r>
              <a:rPr lang="es-ES" dirty="0" err="1" smtClean="0"/>
              <a:t>kernel</a:t>
            </a:r>
            <a:endParaRPr lang="es-ES" dirty="0" smtClean="0"/>
          </a:p>
          <a:p>
            <a:pPr lvl="1"/>
            <a:endParaRPr lang="es-ES" dirty="0" smtClean="0"/>
          </a:p>
          <a:p>
            <a:r>
              <a:rPr lang="en-US" b="1" dirty="0" smtClean="0"/>
              <a:t>Flip </a:t>
            </a:r>
            <a:r>
              <a:rPr lang="en-US" dirty="0" smtClean="0"/>
              <a:t>the mask (horizontally and vertically) only once</a:t>
            </a:r>
          </a:p>
          <a:p>
            <a:r>
              <a:rPr lang="en-US" dirty="0" smtClean="0"/>
              <a:t>Slide the mask onto the image.</a:t>
            </a:r>
          </a:p>
          <a:p>
            <a:r>
              <a:rPr lang="en-US" dirty="0" smtClean="0"/>
              <a:t>Multiply the corresponding elements and then add them</a:t>
            </a:r>
          </a:p>
          <a:p>
            <a:r>
              <a:rPr lang="en-US" dirty="0" smtClean="0"/>
              <a:t>Repeat this procedure until all values of the image has been calculated.</a:t>
            </a:r>
          </a:p>
          <a:p>
            <a:endParaRPr lang="en-US" dirty="0"/>
          </a:p>
        </p:txBody>
      </p:sp>
      <p:pic>
        <p:nvPicPr>
          <p:cNvPr id="1026" name="Picture 2" descr="https://qph.ec.quoracdn.net/main-qimg-6428cf505ac1e9e1cf462e1ec8fe9a68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7" y="2017105"/>
            <a:ext cx="37576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cept of Convolou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529" y="843861"/>
            <a:ext cx="4486275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hlinkClick r:id="rId2"/>
              </a:rPr>
              <a:t>http://www.songho.ca/dsp/convolution/convolution2d_example.html</a:t>
            </a:r>
            <a:r>
              <a:rPr lang="en-US" sz="15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33" y="1379642"/>
            <a:ext cx="4507715" cy="1638364"/>
          </a:xfrm>
          <a:prstGeom prst="rect">
            <a:avLst/>
          </a:prstGeom>
        </p:spPr>
      </p:pic>
      <p:pic>
        <p:nvPicPr>
          <p:cNvPr id="2050" name="Picture 2" descr="y[0,0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4" y="2022285"/>
            <a:ext cx="1135856" cy="11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[1,0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35" y="2022285"/>
            <a:ext cx="907256" cy="11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[2,0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4" y="3396250"/>
            <a:ext cx="1193006" cy="11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[0,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98" y="3415911"/>
            <a:ext cx="1135856" cy="9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[1,1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33" y="3396250"/>
            <a:ext cx="907256" cy="9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y[2,1]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74" y="3396250"/>
            <a:ext cx="1193006" cy="9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31852" y="1648787"/>
            <a:ext cx="1240077" cy="136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</a:t>
            </a:r>
            <a:endParaRPr lang="en-GB" dirty="0"/>
          </a:p>
        </p:txBody>
      </p:sp>
      <p:grpSp>
        <p:nvGrpSpPr>
          <p:cNvPr id="3" name="object 3"/>
          <p:cNvGrpSpPr/>
          <p:nvPr/>
        </p:nvGrpSpPr>
        <p:grpSpPr>
          <a:xfrm>
            <a:off x="1684735" y="1614440"/>
            <a:ext cx="1778794" cy="1778794"/>
            <a:chOff x="3348037" y="2586037"/>
            <a:chExt cx="2371725" cy="2371725"/>
          </a:xfrm>
        </p:grpSpPr>
        <p:sp>
          <p:nvSpPr>
            <p:cNvPr id="4" name="object 4"/>
            <p:cNvSpPr/>
            <p:nvPr/>
          </p:nvSpPr>
          <p:spPr>
            <a:xfrm>
              <a:off x="3352800" y="2590800"/>
              <a:ext cx="2362200" cy="2362200"/>
            </a:xfrm>
            <a:custGeom>
              <a:avLst/>
              <a:gdLst/>
              <a:ahLst/>
              <a:cxnLst/>
              <a:rect l="l" t="t" r="r" b="b"/>
              <a:pathLst>
                <a:path w="2362200" h="2362200">
                  <a:moveTo>
                    <a:pt x="0" y="2362200"/>
                  </a:moveTo>
                  <a:lnTo>
                    <a:pt x="2362200" y="2362200"/>
                  </a:lnTo>
                  <a:lnTo>
                    <a:pt x="2362200" y="0"/>
                  </a:lnTo>
                  <a:lnTo>
                    <a:pt x="0" y="0"/>
                  </a:lnTo>
                  <a:lnTo>
                    <a:pt x="0" y="2362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9150" y="2590736"/>
              <a:ext cx="747712" cy="747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80963" y="3597449"/>
              <a:ext cx="300507" cy="2900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55997" y="1675114"/>
            <a:ext cx="561975" cy="571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1195" y="3743546"/>
            <a:ext cx="2332207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Adapted </a:t>
            </a:r>
            <a:r>
              <a:rPr sz="1100" spc="-8" dirty="0">
                <a:latin typeface="Carlito"/>
                <a:cs typeface="Carlito"/>
              </a:rPr>
              <a:t>from </a:t>
            </a:r>
            <a:r>
              <a:rPr sz="1100" spc="-49" dirty="0">
                <a:latin typeface="Carlito"/>
                <a:cs typeface="Carlito"/>
              </a:rPr>
              <a:t>F.</a:t>
            </a:r>
            <a:r>
              <a:rPr sz="1100" spc="-60" dirty="0">
                <a:latin typeface="Carlito"/>
                <a:cs typeface="Carlito"/>
              </a:rPr>
              <a:t> </a:t>
            </a:r>
            <a:r>
              <a:rPr sz="1100" spc="-8" dirty="0">
                <a:latin typeface="Carlito"/>
                <a:cs typeface="Carlito"/>
              </a:rPr>
              <a:t>Durand</a:t>
            </a:r>
            <a:endParaRPr sz="1100">
              <a:latin typeface="Carlito"/>
              <a:cs typeface="Carlito"/>
            </a:endParaRPr>
          </a:p>
        </p:txBody>
      </p:sp>
      <p:pic>
        <p:nvPicPr>
          <p:cNvPr id="1026" name="Picture 2" descr="https://www.allaboutcircuits.com/uploads/articles/Fig2_2D_Con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28" y="1510986"/>
            <a:ext cx="49720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14154" y="3763284"/>
            <a:ext cx="391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6"/>
              </a:rPr>
              <a:t>https://</a:t>
            </a:r>
            <a:r>
              <a:rPr lang="en-GB" sz="1400" dirty="0" smtClean="0">
                <a:hlinkClick r:id="rId6"/>
              </a:rPr>
              <a:t>www.allaboutcircuits.com/uploads/articles/Fig2_2D_Conv.jpg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1606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Image transformations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with any function, we can apply operators  to an image</a:t>
            </a:r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pPr lvl="2"/>
            <a:r>
              <a:rPr lang="en-GB" dirty="0"/>
              <a:t>We’ll talk about a special kind of </a:t>
            </a:r>
            <a:r>
              <a:rPr lang="en-GB" dirty="0" smtClean="0"/>
              <a:t>operator,</a:t>
            </a:r>
            <a:r>
              <a:rPr lang="vi-VN" dirty="0" smtClean="0"/>
              <a:t> </a:t>
            </a:r>
            <a:r>
              <a:rPr lang="en-GB" dirty="0" smtClean="0"/>
              <a:t>convolution </a:t>
            </a:r>
            <a:r>
              <a:rPr lang="en-GB" dirty="0"/>
              <a:t>(linear filtering)</a:t>
            </a:r>
          </a:p>
          <a:p>
            <a:pPr lvl="2"/>
            <a:endParaRPr lang="en-GB" dirty="0"/>
          </a:p>
        </p:txBody>
      </p:sp>
      <p:grpSp>
        <p:nvGrpSpPr>
          <p:cNvPr id="31" name="Group 30"/>
          <p:cNvGrpSpPr/>
          <p:nvPr/>
        </p:nvGrpSpPr>
        <p:grpSpPr>
          <a:xfrm>
            <a:off x="1006065" y="1566701"/>
            <a:ext cx="5847874" cy="1313974"/>
            <a:chOff x="1640206" y="2111122"/>
            <a:chExt cx="5847874" cy="1313974"/>
          </a:xfrm>
        </p:grpSpPr>
        <p:grpSp>
          <p:nvGrpSpPr>
            <p:cNvPr id="5" name="object 5"/>
            <p:cNvGrpSpPr/>
            <p:nvPr/>
          </p:nvGrpSpPr>
          <p:grpSpPr>
            <a:xfrm>
              <a:off x="1640206" y="2111129"/>
              <a:ext cx="1104424" cy="1047274"/>
              <a:chOff x="662940" y="2814837"/>
              <a:chExt cx="1472565" cy="1396365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662940" y="2814837"/>
                <a:ext cx="1472184" cy="139596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685800" y="2841625"/>
                <a:ext cx="1368425" cy="128905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681037" y="2836799"/>
                <a:ext cx="1377950" cy="129857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1298575">
                    <a:moveTo>
                      <a:pt x="0" y="1298575"/>
                    </a:moveTo>
                    <a:lnTo>
                      <a:pt x="1377950" y="1298575"/>
                    </a:lnTo>
                    <a:lnTo>
                      <a:pt x="1377950" y="0"/>
                    </a:lnTo>
                    <a:lnTo>
                      <a:pt x="0" y="0"/>
                    </a:lnTo>
                    <a:lnTo>
                      <a:pt x="0" y="1298575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3244984" y="2111122"/>
              <a:ext cx="1102043" cy="1042511"/>
              <a:chOff x="2802645" y="2814827"/>
              <a:chExt cx="1469390" cy="1390015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2802645" y="2814827"/>
                <a:ext cx="1469117" cy="138988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828925" y="2841624"/>
                <a:ext cx="1362075" cy="12827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824099" y="2836798"/>
                <a:ext cx="1371600" cy="1292225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1292225">
                    <a:moveTo>
                      <a:pt x="0" y="1292225"/>
                    </a:moveTo>
                    <a:lnTo>
                      <a:pt x="1371600" y="1292225"/>
                    </a:lnTo>
                    <a:lnTo>
                      <a:pt x="1371600" y="0"/>
                    </a:lnTo>
                    <a:lnTo>
                      <a:pt x="0" y="0"/>
                    </a:lnTo>
                    <a:lnTo>
                      <a:pt x="0" y="1292225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2833466" y="2448355"/>
              <a:ext cx="352425" cy="299561"/>
              <a:chOff x="2253954" y="3264472"/>
              <a:chExt cx="469900" cy="39941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253954" y="3264472"/>
                <a:ext cx="469501" cy="39915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2266950" y="3271900"/>
                <a:ext cx="39878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398780" h="330200">
                    <a:moveTo>
                      <a:pt x="135889" y="0"/>
                    </a:moveTo>
                    <a:lnTo>
                      <a:pt x="135889" y="82550"/>
                    </a:lnTo>
                    <a:lnTo>
                      <a:pt x="0" y="82550"/>
                    </a:lnTo>
                    <a:lnTo>
                      <a:pt x="0" y="247650"/>
                    </a:lnTo>
                    <a:lnTo>
                      <a:pt x="135889" y="247650"/>
                    </a:lnTo>
                    <a:lnTo>
                      <a:pt x="135889" y="330200"/>
                    </a:lnTo>
                    <a:lnTo>
                      <a:pt x="398525" y="165100"/>
                    </a:lnTo>
                    <a:lnTo>
                      <a:pt x="135889" y="0"/>
                    </a:lnTo>
                    <a:close/>
                  </a:path>
                </a:pathLst>
              </a:custGeom>
              <a:solidFill>
                <a:srgbClr val="94B3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16"/>
            <p:cNvSpPr txBox="1"/>
            <p:nvPr/>
          </p:nvSpPr>
          <p:spPr>
            <a:xfrm>
              <a:off x="2183701" y="3176970"/>
              <a:ext cx="1566863" cy="24812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i="1" dirty="0">
                  <a:latin typeface="Times New Roman"/>
                  <a:cs typeface="Times New Roman"/>
                </a:rPr>
                <a:t>g </a:t>
              </a:r>
              <a:r>
                <a:rPr sz="1500" dirty="0">
                  <a:latin typeface="Times New Roman"/>
                  <a:cs typeface="Times New Roman"/>
                </a:rPr>
                <a:t>(</a:t>
              </a:r>
              <a:r>
                <a:rPr sz="1500" i="1" dirty="0">
                  <a:latin typeface="Times New Roman"/>
                  <a:cs typeface="Times New Roman"/>
                </a:rPr>
                <a:t>x,y</a:t>
              </a:r>
              <a:r>
                <a:rPr sz="1500" dirty="0">
                  <a:latin typeface="Times New Roman"/>
                  <a:cs typeface="Times New Roman"/>
                </a:rPr>
                <a:t>) </a:t>
              </a:r>
              <a:r>
                <a:rPr sz="1500" i="1" dirty="0">
                  <a:latin typeface="Times New Roman"/>
                  <a:cs typeface="Times New Roman"/>
                </a:rPr>
                <a:t>= f </a:t>
              </a:r>
              <a:r>
                <a:rPr sz="1500" dirty="0">
                  <a:latin typeface="Times New Roman"/>
                  <a:cs typeface="Times New Roman"/>
                </a:rPr>
                <a:t>(</a:t>
              </a:r>
              <a:r>
                <a:rPr sz="1500" i="1" dirty="0">
                  <a:latin typeface="Times New Roman"/>
                  <a:cs typeface="Times New Roman"/>
                </a:rPr>
                <a:t>x,y</a:t>
              </a:r>
              <a:r>
                <a:rPr sz="1500" dirty="0">
                  <a:latin typeface="Times New Roman"/>
                  <a:cs typeface="Times New Roman"/>
                </a:rPr>
                <a:t>) +</a:t>
              </a:r>
              <a:r>
                <a:rPr sz="1500" spc="-109" dirty="0">
                  <a:latin typeface="Times New Roman"/>
                  <a:cs typeface="Times New Roman"/>
                </a:rPr>
                <a:t> </a:t>
              </a:r>
              <a:r>
                <a:rPr sz="1500" spc="4" dirty="0">
                  <a:latin typeface="Times New Roman"/>
                  <a:cs typeface="Times New Roman"/>
                </a:rPr>
                <a:t>20</a:t>
              </a:r>
              <a:endParaRPr sz="1500">
                <a:latin typeface="Times New Roman"/>
                <a:cs typeface="Times New Roman"/>
              </a:endParaRPr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4783456" y="2111129"/>
              <a:ext cx="1104424" cy="1047274"/>
              <a:chOff x="4853940" y="2814837"/>
              <a:chExt cx="1472565" cy="1396365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4853940" y="2814837"/>
                <a:ext cx="1472184" cy="139596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876800" y="2841625"/>
                <a:ext cx="1368425" cy="128905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871974" y="2836799"/>
                <a:ext cx="1377950" cy="129857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1298575">
                    <a:moveTo>
                      <a:pt x="0" y="1298575"/>
                    </a:moveTo>
                    <a:lnTo>
                      <a:pt x="1377950" y="1298575"/>
                    </a:lnTo>
                    <a:lnTo>
                      <a:pt x="1377950" y="0"/>
                    </a:lnTo>
                    <a:lnTo>
                      <a:pt x="0" y="0"/>
                    </a:lnTo>
                    <a:lnTo>
                      <a:pt x="0" y="1298575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1" name="object 21"/>
            <p:cNvGrpSpPr/>
            <p:nvPr/>
          </p:nvGrpSpPr>
          <p:grpSpPr>
            <a:xfrm>
              <a:off x="5973338" y="2448355"/>
              <a:ext cx="354330" cy="299561"/>
              <a:chOff x="6440451" y="3264472"/>
              <a:chExt cx="472440" cy="399415"/>
            </a:xfrm>
          </p:grpSpPr>
          <p:sp>
            <p:nvSpPr>
              <p:cNvPr id="22" name="object 22"/>
              <p:cNvSpPr/>
              <p:nvPr/>
            </p:nvSpPr>
            <p:spPr>
              <a:xfrm>
                <a:off x="6440451" y="3264472"/>
                <a:ext cx="472343" cy="39915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457950" y="3271900"/>
                <a:ext cx="396875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396875" h="330200">
                    <a:moveTo>
                      <a:pt x="134366" y="0"/>
                    </a:moveTo>
                    <a:lnTo>
                      <a:pt x="134366" y="82550"/>
                    </a:lnTo>
                    <a:lnTo>
                      <a:pt x="0" y="82550"/>
                    </a:lnTo>
                    <a:lnTo>
                      <a:pt x="0" y="247650"/>
                    </a:lnTo>
                    <a:lnTo>
                      <a:pt x="134366" y="247650"/>
                    </a:lnTo>
                    <a:lnTo>
                      <a:pt x="134366" y="330200"/>
                    </a:lnTo>
                    <a:lnTo>
                      <a:pt x="396875" y="165100"/>
                    </a:lnTo>
                    <a:lnTo>
                      <a:pt x="134366" y="0"/>
                    </a:lnTo>
                    <a:close/>
                  </a:path>
                </a:pathLst>
              </a:custGeom>
              <a:solidFill>
                <a:srgbClr val="94B3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4"/>
            <p:cNvSpPr txBox="1"/>
            <p:nvPr/>
          </p:nvSpPr>
          <p:spPr>
            <a:xfrm>
              <a:off x="5472970" y="3176454"/>
              <a:ext cx="1238726" cy="248603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1500" i="1" dirty="0">
                  <a:latin typeface="Times New Roman"/>
                  <a:cs typeface="Times New Roman"/>
                </a:rPr>
                <a:t>g </a:t>
              </a:r>
              <a:r>
                <a:rPr sz="1500" dirty="0">
                  <a:latin typeface="Times New Roman"/>
                  <a:cs typeface="Times New Roman"/>
                </a:rPr>
                <a:t>(</a:t>
              </a:r>
              <a:r>
                <a:rPr sz="1500" i="1" dirty="0">
                  <a:latin typeface="Times New Roman"/>
                  <a:cs typeface="Times New Roman"/>
                </a:rPr>
                <a:t>x,y</a:t>
              </a:r>
              <a:r>
                <a:rPr sz="1500" dirty="0">
                  <a:latin typeface="Times New Roman"/>
                  <a:cs typeface="Times New Roman"/>
                </a:rPr>
                <a:t>) </a:t>
              </a:r>
              <a:r>
                <a:rPr sz="1500" i="1" dirty="0">
                  <a:latin typeface="Times New Roman"/>
                  <a:cs typeface="Times New Roman"/>
                </a:rPr>
                <a:t>= f</a:t>
              </a:r>
              <a:r>
                <a:rPr sz="1500" i="1" spc="-83" dirty="0">
                  <a:latin typeface="Times New Roman"/>
                  <a:cs typeface="Times New Roman"/>
                </a:rPr>
                <a:t> </a:t>
              </a:r>
              <a:r>
                <a:rPr sz="1500" dirty="0">
                  <a:latin typeface="Times New Roman"/>
                  <a:cs typeface="Times New Roman"/>
                </a:rPr>
                <a:t>(-</a:t>
              </a:r>
              <a:r>
                <a:rPr sz="1500" i="1" dirty="0">
                  <a:latin typeface="Times New Roman"/>
                  <a:cs typeface="Times New Roman"/>
                </a:rPr>
                <a:t>x,y</a:t>
              </a:r>
              <a:r>
                <a:rPr sz="1500" dirty="0">
                  <a:latin typeface="Times New Roman"/>
                  <a:cs typeface="Times New Roman"/>
                </a:rPr>
                <a:t>)</a:t>
              </a:r>
              <a:endParaRPr sz="1500">
                <a:latin typeface="Times New Roman"/>
                <a:cs typeface="Times New Roman"/>
              </a:endParaRPr>
            </a:p>
          </p:txBody>
        </p:sp>
        <p:grpSp>
          <p:nvGrpSpPr>
            <p:cNvPr id="25" name="object 25"/>
            <p:cNvGrpSpPr/>
            <p:nvPr/>
          </p:nvGrpSpPr>
          <p:grpSpPr>
            <a:xfrm>
              <a:off x="6383656" y="2111129"/>
              <a:ext cx="1104424" cy="1047274"/>
              <a:chOff x="6987540" y="2814837"/>
              <a:chExt cx="1472565" cy="1396365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6987540" y="2814837"/>
                <a:ext cx="1472183" cy="139596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7010400" y="2841625"/>
                <a:ext cx="1368425" cy="128905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7005574" y="2836799"/>
                <a:ext cx="1377950" cy="129857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1298575">
                    <a:moveTo>
                      <a:pt x="0" y="1298575"/>
                    </a:moveTo>
                    <a:lnTo>
                      <a:pt x="1377950" y="1298575"/>
                    </a:lnTo>
                    <a:lnTo>
                      <a:pt x="1377950" y="0"/>
                    </a:lnTo>
                    <a:lnTo>
                      <a:pt x="0" y="0"/>
                    </a:lnTo>
                    <a:lnTo>
                      <a:pt x="0" y="1298575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4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Convolution applications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Blur image</a:t>
            </a:r>
          </a:p>
          <a:p>
            <a:r>
              <a:rPr lang="vi-VN" dirty="0" smtClean="0"/>
              <a:t>Remove noise</a:t>
            </a:r>
          </a:p>
          <a:p>
            <a:r>
              <a:rPr lang="vi-VN" dirty="0" smtClean="0"/>
              <a:t>Sharpening</a:t>
            </a:r>
          </a:p>
          <a:p>
            <a:r>
              <a:rPr lang="vi-VN" dirty="0" smtClean="0"/>
              <a:t>Smoothing</a:t>
            </a:r>
          </a:p>
          <a:p>
            <a:r>
              <a:rPr lang="vi-VN" dirty="0" smtClean="0"/>
              <a:t>Edge detection</a:t>
            </a:r>
          </a:p>
          <a:p>
            <a:r>
              <a:rPr lang="vi-VN" dirty="0" smtClean="0"/>
              <a:t>...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054832" y="3955551"/>
            <a:ext cx="591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2"/>
              </a:rPr>
              <a:t>https://www.geeksforgeeks.org/python-opencv-filter2d-function</a:t>
            </a:r>
            <a:r>
              <a:rPr lang="en-GB" sz="1600" dirty="0" smtClean="0">
                <a:hlinkClick r:id="rId2"/>
              </a:rPr>
              <a:t>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0481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</a:t>
            </a:r>
            <a:r>
              <a:rPr lang="vi-VN" b="1" dirty="0" smtClean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vi-VN" dirty="0" smtClean="0"/>
              <a:t>convolution</a:t>
            </a:r>
            <a:r>
              <a:rPr lang="en-US" dirty="0" smtClean="0"/>
              <a:t> operation into the following image F: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25851"/>
              </p:ext>
            </p:extLst>
          </p:nvPr>
        </p:nvGraphicFramePr>
        <p:xfrm>
          <a:off x="506859" y="1978132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20837"/>
              </p:ext>
            </p:extLst>
          </p:nvPr>
        </p:nvGraphicFramePr>
        <p:xfrm>
          <a:off x="2711522" y="197642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-2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2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7416" y="142837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3879" y="144398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93580" y="142837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52425"/>
              </p:ext>
            </p:extLst>
          </p:nvPr>
        </p:nvGraphicFramePr>
        <p:xfrm>
          <a:off x="5729836" y="199696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?</a:t>
                      </a:r>
                      <a:endParaRPr lang="en-GB" sz="140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?</a:t>
                      </a:r>
                      <a:endParaRPr lang="en-GB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438435" y="2573677"/>
            <a:ext cx="84248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5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2BAF2-B227-440E-90DD-B370F5DB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653A80-CD99-4943-9BC0-0FF0FED7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7C0793-6502-4A92-AAA9-86CDFC45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28881" cy="47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1754" y="346195"/>
            <a:ext cx="3936206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4" dirty="0">
                <a:latin typeface="Carlito"/>
                <a:cs typeface="Carlito"/>
              </a:rPr>
              <a:t>Linear </a:t>
            </a:r>
            <a:r>
              <a:rPr sz="3300" spc="-15" dirty="0">
                <a:latin typeface="Carlito"/>
                <a:cs typeface="Carlito"/>
              </a:rPr>
              <a:t>filters:</a:t>
            </a:r>
            <a:r>
              <a:rPr sz="3300" spc="-45" dirty="0">
                <a:latin typeface="Carlito"/>
                <a:cs typeface="Carlito"/>
              </a:rPr>
              <a:t> </a:t>
            </a:r>
            <a:r>
              <a:rPr sz="3300" spc="-15" dirty="0">
                <a:latin typeface="Carlito"/>
                <a:cs typeface="Carlito"/>
              </a:rPr>
              <a:t>examples</a:t>
            </a:r>
            <a:endParaRPr sz="33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46934" y="2218135"/>
          <a:ext cx="918686" cy="97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2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13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79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136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800726" y="1971676"/>
            <a:ext cx="1464469" cy="1450181"/>
            <a:chOff x="6210300" y="2628900"/>
            <a:chExt cx="1952625" cy="1933575"/>
          </a:xfrm>
        </p:grpSpPr>
        <p:sp>
          <p:nvSpPr>
            <p:cNvPr id="5" name="object 5"/>
            <p:cNvSpPr/>
            <p:nvPr/>
          </p:nvSpPr>
          <p:spPr>
            <a:xfrm>
              <a:off x="6248400" y="2667000"/>
              <a:ext cx="1876425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29350" y="2647950"/>
              <a:ext cx="1914525" cy="1895475"/>
            </a:xfrm>
            <a:custGeom>
              <a:avLst/>
              <a:gdLst/>
              <a:ahLst/>
              <a:cxnLst/>
              <a:rect l="l" t="t" r="r" b="b"/>
              <a:pathLst>
                <a:path w="1914525" h="1895475">
                  <a:moveTo>
                    <a:pt x="0" y="1895475"/>
                  </a:moveTo>
                  <a:lnTo>
                    <a:pt x="1914525" y="1895475"/>
                  </a:lnTo>
                  <a:lnTo>
                    <a:pt x="1914525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7647" y="3537013"/>
            <a:ext cx="104487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Times New Roman"/>
                <a:cs typeface="Times New Roman"/>
              </a:rPr>
              <a:t>Original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5014" y="3563303"/>
            <a:ext cx="178420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Times New Roman"/>
                <a:cs typeface="Times New Roman"/>
              </a:rPr>
              <a:t>Identical</a:t>
            </a:r>
            <a:r>
              <a:rPr spc="-86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image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800226" y="1971676"/>
            <a:ext cx="1464469" cy="1450181"/>
            <a:chOff x="876300" y="2628900"/>
            <a:chExt cx="1952625" cy="1933575"/>
          </a:xfrm>
        </p:grpSpPr>
        <p:sp>
          <p:nvSpPr>
            <p:cNvPr id="10" name="object 10"/>
            <p:cNvSpPr/>
            <p:nvPr/>
          </p:nvSpPr>
          <p:spPr>
            <a:xfrm>
              <a:off x="914400" y="2667000"/>
              <a:ext cx="1876425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5350" y="2647950"/>
              <a:ext cx="1914525" cy="1895475"/>
            </a:xfrm>
            <a:custGeom>
              <a:avLst/>
              <a:gdLst/>
              <a:ahLst/>
              <a:cxnLst/>
              <a:rect l="l" t="t" r="r" b="b"/>
              <a:pathLst>
                <a:path w="1914525" h="1895475">
                  <a:moveTo>
                    <a:pt x="0" y="1895475"/>
                  </a:moveTo>
                  <a:lnTo>
                    <a:pt x="1914525" y="1895475"/>
                  </a:lnTo>
                  <a:lnTo>
                    <a:pt x="1914525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01535" y="4304940"/>
            <a:ext cx="1153350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4" dirty="0">
                <a:latin typeface="Carlito"/>
                <a:cs typeface="Carlito"/>
              </a:rPr>
              <a:t>Lowe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385" y="2267293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0371" y="2217478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516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1754" y="346195"/>
            <a:ext cx="3936206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4" dirty="0">
                <a:latin typeface="Carlito"/>
                <a:cs typeface="Carlito"/>
              </a:rPr>
              <a:t>Linear </a:t>
            </a:r>
            <a:r>
              <a:rPr sz="3300" spc="-15" dirty="0">
                <a:latin typeface="Carlito"/>
                <a:cs typeface="Carlito"/>
              </a:rPr>
              <a:t>filters:</a:t>
            </a:r>
            <a:r>
              <a:rPr sz="3300" spc="-45" dirty="0">
                <a:latin typeface="Carlito"/>
                <a:cs typeface="Carlito"/>
              </a:rPr>
              <a:t> </a:t>
            </a:r>
            <a:r>
              <a:rPr sz="3300" spc="-15" dirty="0">
                <a:latin typeface="Carlito"/>
                <a:cs typeface="Carlito"/>
              </a:rPr>
              <a:t>examples</a:t>
            </a:r>
            <a:endParaRPr sz="33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46934" y="2218135"/>
          <a:ext cx="918686" cy="97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2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13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79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136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800226" y="1971676"/>
            <a:ext cx="1464469" cy="1450181"/>
            <a:chOff x="876300" y="2628900"/>
            <a:chExt cx="1952625" cy="1933575"/>
          </a:xfrm>
        </p:grpSpPr>
        <p:sp>
          <p:nvSpPr>
            <p:cNvPr id="5" name="object 5"/>
            <p:cNvSpPr/>
            <p:nvPr/>
          </p:nvSpPr>
          <p:spPr>
            <a:xfrm>
              <a:off x="914400" y="2667000"/>
              <a:ext cx="1876425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5350" y="2647950"/>
              <a:ext cx="1914525" cy="1895475"/>
            </a:xfrm>
            <a:custGeom>
              <a:avLst/>
              <a:gdLst/>
              <a:ahLst/>
              <a:cxnLst/>
              <a:rect l="l" t="t" r="r" b="b"/>
              <a:pathLst>
                <a:path w="1914525" h="1895475">
                  <a:moveTo>
                    <a:pt x="0" y="1895475"/>
                  </a:moveTo>
                  <a:lnTo>
                    <a:pt x="1914525" y="1895475"/>
                  </a:lnTo>
                  <a:lnTo>
                    <a:pt x="1914525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7648" y="3537013"/>
            <a:ext cx="1188472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Times New Roman"/>
                <a:cs typeface="Times New Roman"/>
              </a:rPr>
              <a:t>Original</a:t>
            </a:r>
            <a:endParaRPr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86463" y="1985964"/>
            <a:ext cx="1457325" cy="1407319"/>
            <a:chOff x="6457950" y="2647950"/>
            <a:chExt cx="1943100" cy="1876425"/>
          </a:xfrm>
        </p:grpSpPr>
        <p:sp>
          <p:nvSpPr>
            <p:cNvPr id="9" name="object 9"/>
            <p:cNvSpPr/>
            <p:nvPr/>
          </p:nvSpPr>
          <p:spPr>
            <a:xfrm>
              <a:off x="6477000" y="2671825"/>
              <a:ext cx="1828800" cy="18525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77000" y="2667000"/>
              <a:ext cx="1905000" cy="1828800"/>
            </a:xfrm>
            <a:custGeom>
              <a:avLst/>
              <a:gdLst/>
              <a:ahLst/>
              <a:cxnLst/>
              <a:rect l="l" t="t" r="r" b="b"/>
              <a:pathLst>
                <a:path w="1905000" h="1828800">
                  <a:moveTo>
                    <a:pt x="0" y="1828800"/>
                  </a:moveTo>
                  <a:lnTo>
                    <a:pt x="1905000" y="1828800"/>
                  </a:lnTo>
                  <a:lnTo>
                    <a:pt x="1905000" y="0"/>
                  </a:lnTo>
                  <a:lnTo>
                    <a:pt x="0" y="0"/>
                  </a:lnTo>
                  <a:lnTo>
                    <a:pt x="0" y="18288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02150" y="3563302"/>
            <a:ext cx="229662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4" dirty="0">
                <a:latin typeface="Times New Roman"/>
                <a:cs typeface="Times New Roman"/>
              </a:rPr>
              <a:t>Shifted</a:t>
            </a:r>
            <a:r>
              <a:rPr spc="-71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left  By 1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pixel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01535" y="4315215"/>
            <a:ext cx="1101980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4" dirty="0">
                <a:latin typeface="Carlito"/>
                <a:cs typeface="Carlito"/>
              </a:rPr>
              <a:t>Lowe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385" y="2267293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0371" y="2217478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49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1754" y="346195"/>
            <a:ext cx="3936206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4" dirty="0">
                <a:latin typeface="Carlito"/>
                <a:cs typeface="Carlito"/>
              </a:rPr>
              <a:t>Linear </a:t>
            </a:r>
            <a:r>
              <a:rPr sz="3300" spc="-15" dirty="0">
                <a:latin typeface="Carlito"/>
                <a:cs typeface="Carlito"/>
              </a:rPr>
              <a:t>filters:</a:t>
            </a:r>
            <a:r>
              <a:rPr sz="3300" spc="-45" dirty="0">
                <a:latin typeface="Carlito"/>
                <a:cs typeface="Carlito"/>
              </a:rPr>
              <a:t> </a:t>
            </a:r>
            <a:r>
              <a:rPr sz="3300" spc="-15" dirty="0">
                <a:latin typeface="Carlito"/>
                <a:cs typeface="Carlito"/>
              </a:rPr>
              <a:t>examples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0226" y="1971676"/>
            <a:ext cx="1464469" cy="1450181"/>
            <a:chOff x="876300" y="2628900"/>
            <a:chExt cx="1952625" cy="1933575"/>
          </a:xfrm>
        </p:grpSpPr>
        <p:sp>
          <p:nvSpPr>
            <p:cNvPr id="4" name="object 4"/>
            <p:cNvSpPr/>
            <p:nvPr/>
          </p:nvSpPr>
          <p:spPr>
            <a:xfrm>
              <a:off x="914400" y="2667000"/>
              <a:ext cx="1876425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5350" y="2647950"/>
              <a:ext cx="1914525" cy="1895475"/>
            </a:xfrm>
            <a:custGeom>
              <a:avLst/>
              <a:gdLst/>
              <a:ahLst/>
              <a:cxnLst/>
              <a:rect l="l" t="t" r="r" b="b"/>
              <a:pathLst>
                <a:path w="1914525" h="1895475">
                  <a:moveTo>
                    <a:pt x="0" y="1895475"/>
                  </a:moveTo>
                  <a:lnTo>
                    <a:pt x="1914525" y="1895475"/>
                  </a:lnTo>
                  <a:lnTo>
                    <a:pt x="1914525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2730" y="3592310"/>
            <a:ext cx="101946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Times New Roman"/>
                <a:cs typeface="Times New Roman"/>
              </a:rPr>
              <a:t>Original</a:t>
            </a:r>
            <a:endParaRPr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36292" y="2177654"/>
          <a:ext cx="1011554" cy="97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71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135"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79"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136"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81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010607" y="2441273"/>
            <a:ext cx="148244" cy="479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972176" y="1971675"/>
            <a:ext cx="1450181" cy="1457325"/>
            <a:chOff x="6438900" y="2628900"/>
            <a:chExt cx="1933575" cy="1943100"/>
          </a:xfrm>
        </p:grpSpPr>
        <p:sp>
          <p:nvSpPr>
            <p:cNvPr id="10" name="object 10"/>
            <p:cNvSpPr/>
            <p:nvPr/>
          </p:nvSpPr>
          <p:spPr>
            <a:xfrm>
              <a:off x="6477000" y="2667000"/>
              <a:ext cx="1857375" cy="1866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57950" y="2647950"/>
              <a:ext cx="1895475" cy="1905000"/>
            </a:xfrm>
            <a:custGeom>
              <a:avLst/>
              <a:gdLst/>
              <a:ahLst/>
              <a:cxnLst/>
              <a:rect l="l" t="t" r="r" b="b"/>
              <a:pathLst>
                <a:path w="1895475" h="1905000">
                  <a:moveTo>
                    <a:pt x="0" y="1905000"/>
                  </a:moveTo>
                  <a:lnTo>
                    <a:pt x="1895475" y="1905000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19620" y="3592310"/>
            <a:ext cx="237646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latin typeface="Times New Roman"/>
                <a:cs typeface="Times New Roman"/>
              </a:rPr>
              <a:t>Blur (with a </a:t>
            </a:r>
            <a:r>
              <a:rPr spc="-4" dirty="0">
                <a:latin typeface="Times New Roman"/>
                <a:cs typeface="Times New Roman"/>
              </a:rPr>
              <a:t>mean</a:t>
            </a:r>
            <a:r>
              <a:rPr spc="-71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filter)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69531" y="4222747"/>
            <a:ext cx="1175080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4" dirty="0">
                <a:latin typeface="Carlito"/>
                <a:cs typeface="Carlito"/>
              </a:rPr>
              <a:t>Lowe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1381" y="2267293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2968" y="2217478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03489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8706" y="346195"/>
            <a:ext cx="2428399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dirty="0">
                <a:latin typeface="Carlito"/>
                <a:cs typeface="Carlito"/>
              </a:rPr>
              <a:t>Mean</a:t>
            </a:r>
            <a:r>
              <a:rPr sz="3300" spc="-41" dirty="0">
                <a:latin typeface="Carlito"/>
                <a:cs typeface="Carlito"/>
              </a:rPr>
              <a:t> </a:t>
            </a:r>
            <a:r>
              <a:rPr sz="3300" spc="-8" dirty="0">
                <a:latin typeface="Carlito"/>
                <a:cs typeface="Carlito"/>
              </a:rPr>
              <a:t>filtering</a:t>
            </a:r>
            <a:endParaRPr sz="33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32485" y="1583580"/>
          <a:ext cx="2341241" cy="2019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3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3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43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3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43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431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33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3431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3431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2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2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2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91854" y="2226469"/>
          <a:ext cx="734854" cy="6322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2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2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3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584655" y="2265777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43" y="2265777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4773" y="2265777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4655" y="2476470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9943" y="2476470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4773" y="2476470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4655" y="2687258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9943" y="2687258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4773" y="2687258"/>
            <a:ext cx="63818" cy="12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4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521" y="2111178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68003" y="2228850"/>
            <a:ext cx="285750" cy="628650"/>
            <a:chOff x="33337" y="2971800"/>
            <a:chExt cx="381000" cy="838200"/>
          </a:xfrm>
        </p:grpSpPr>
        <p:sp>
          <p:nvSpPr>
            <p:cNvPr id="16" name="object 16"/>
            <p:cNvSpPr/>
            <p:nvPr/>
          </p:nvSpPr>
          <p:spPr>
            <a:xfrm>
              <a:off x="149516" y="3022983"/>
              <a:ext cx="185154" cy="7322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337" y="2971800"/>
              <a:ext cx="381000" cy="838200"/>
            </a:xfrm>
            <a:custGeom>
              <a:avLst/>
              <a:gdLst/>
              <a:ahLst/>
              <a:cxnLst/>
              <a:rect l="l" t="t" r="r" b="b"/>
              <a:pathLst>
                <a:path w="381000" h="838200">
                  <a:moveTo>
                    <a:pt x="381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81000" y="8382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93601" y="2160328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589985" y="1589484"/>
          <a:ext cx="2322195" cy="200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4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145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2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6057900" y="2993183"/>
            <a:ext cx="227648" cy="199073"/>
          </a:xfrm>
          <a:custGeom>
            <a:avLst/>
            <a:gdLst/>
            <a:ahLst/>
            <a:cxnLst/>
            <a:rect l="l" t="t" r="r" b="b"/>
            <a:pathLst>
              <a:path w="303529" h="265429">
                <a:moveTo>
                  <a:pt x="0" y="265112"/>
                </a:moveTo>
                <a:lnTo>
                  <a:pt x="303212" y="265112"/>
                </a:lnTo>
                <a:lnTo>
                  <a:pt x="303212" y="0"/>
                </a:lnTo>
                <a:lnTo>
                  <a:pt x="0" y="0"/>
                </a:lnTo>
                <a:lnTo>
                  <a:pt x="0" y="2651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11288" y="3709869"/>
            <a:ext cx="273273" cy="273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69098" y="2991876"/>
            <a:ext cx="318126" cy="256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8439" y="3729263"/>
            <a:ext cx="269517" cy="260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4715" y="2277617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4715" y="2489645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3050" y="2694432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1650" y="2702719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1650" y="2482501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79984" y="2277617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4063" y="2277617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32397" y="2489645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24063" y="2702719"/>
            <a:ext cx="171450" cy="1143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228600" y="0"/>
                </a:moveTo>
                <a:lnTo>
                  <a:pt x="0" y="0"/>
                </a:lnTo>
                <a:lnTo>
                  <a:pt x="0" y="152400"/>
                </a:lnTo>
                <a:lnTo>
                  <a:pt x="228600" y="152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4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filtering (cross-correlation) into the following image F (zero padding at the borders):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61670"/>
              </p:ext>
            </p:extLst>
          </p:nvPr>
        </p:nvGraphicFramePr>
        <p:xfrm>
          <a:off x="3193580" y="1905653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1983" y="142837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02521" y="142370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36995" y="14439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4695289" y="2455524"/>
            <a:ext cx="84248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15802"/>
              </p:ext>
            </p:extLst>
          </p:nvPr>
        </p:nvGraphicFramePr>
        <p:xfrm>
          <a:off x="151984" y="1905653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28172"/>
              </p:ext>
            </p:extLst>
          </p:nvPr>
        </p:nvGraphicFramePr>
        <p:xfrm>
          <a:off x="5731050" y="1890040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21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filtering (cross-correlation) into the following image F (zero padding at the borders):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68031"/>
              </p:ext>
            </p:extLst>
          </p:nvPr>
        </p:nvGraphicFramePr>
        <p:xfrm>
          <a:off x="3193580" y="1905653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1983" y="142837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02521" y="142370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36995" y="14439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4695289" y="2455524"/>
            <a:ext cx="84248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65291"/>
              </p:ext>
            </p:extLst>
          </p:nvPr>
        </p:nvGraphicFramePr>
        <p:xfrm>
          <a:off x="151984" y="1905653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96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180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85533"/>
              </p:ext>
            </p:extLst>
          </p:nvPr>
        </p:nvGraphicFramePr>
        <p:xfrm>
          <a:off x="5731050" y="1890040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98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1754" y="346195"/>
            <a:ext cx="3936206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4" dirty="0">
                <a:latin typeface="Carlito"/>
                <a:cs typeface="Carlito"/>
              </a:rPr>
              <a:t>Linear </a:t>
            </a:r>
            <a:r>
              <a:rPr sz="3300" spc="-15" dirty="0">
                <a:latin typeface="Carlito"/>
                <a:cs typeface="Carlito"/>
              </a:rPr>
              <a:t>filters:</a:t>
            </a:r>
            <a:r>
              <a:rPr sz="3300" spc="-45" dirty="0">
                <a:latin typeface="Carlito"/>
                <a:cs typeface="Carlito"/>
              </a:rPr>
              <a:t> </a:t>
            </a:r>
            <a:r>
              <a:rPr sz="3300" spc="-15" dirty="0">
                <a:latin typeface="Carlito"/>
                <a:cs typeface="Carlito"/>
              </a:rPr>
              <a:t>examples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3007" y="1914526"/>
            <a:ext cx="1464469" cy="1450181"/>
            <a:chOff x="66675" y="2552700"/>
            <a:chExt cx="1952625" cy="1933575"/>
          </a:xfrm>
        </p:grpSpPr>
        <p:sp>
          <p:nvSpPr>
            <p:cNvPr id="4" name="object 4"/>
            <p:cNvSpPr/>
            <p:nvPr/>
          </p:nvSpPr>
          <p:spPr>
            <a:xfrm>
              <a:off x="104775" y="2590800"/>
              <a:ext cx="1876425" cy="1857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25" y="2571750"/>
              <a:ext cx="1914525" cy="1895475"/>
            </a:xfrm>
            <a:custGeom>
              <a:avLst/>
              <a:gdLst/>
              <a:ahLst/>
              <a:cxnLst/>
              <a:rect l="l" t="t" r="r" b="b"/>
              <a:pathLst>
                <a:path w="1914525" h="1895475">
                  <a:moveTo>
                    <a:pt x="0" y="1895475"/>
                  </a:moveTo>
                  <a:lnTo>
                    <a:pt x="1914525" y="1895475"/>
                  </a:lnTo>
                  <a:lnTo>
                    <a:pt x="1914525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40256" y="3479863"/>
            <a:ext cx="116149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Times New Roman"/>
                <a:cs typeface="Times New Roman"/>
              </a:rPr>
              <a:t>Original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26345" y="2086592"/>
            <a:ext cx="245549" cy="1041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70796" y="2064537"/>
            <a:ext cx="247901" cy="1051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77514" y="2161080"/>
          <a:ext cx="827246" cy="800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7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7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7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698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31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8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695890" y="2380882"/>
            <a:ext cx="119048" cy="393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18284" y="2161080"/>
          <a:ext cx="861536" cy="800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1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7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7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698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3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8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03121" y="2120323"/>
            <a:ext cx="209550" cy="7053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b="1" dirty="0">
                <a:latin typeface="Times New Roman"/>
                <a:cs typeface="Times New Roman"/>
              </a:rPr>
              <a:t>-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2040" y="3328702"/>
            <a:ext cx="1408271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b="1" spc="-113" dirty="0">
                <a:latin typeface="Arial"/>
                <a:cs typeface="Arial"/>
              </a:rPr>
              <a:t>Sharpening</a:t>
            </a:r>
            <a:r>
              <a:rPr b="1" spc="-124" dirty="0">
                <a:latin typeface="Arial"/>
                <a:cs typeface="Arial"/>
              </a:rPr>
              <a:t> </a:t>
            </a:r>
            <a:r>
              <a:rPr b="1" spc="-41" dirty="0">
                <a:latin typeface="Arial"/>
                <a:cs typeface="Arial"/>
              </a:rPr>
              <a:t>filter</a:t>
            </a:r>
            <a:endParaRPr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pc="-8" dirty="0">
                <a:latin typeface="Carlito"/>
                <a:cs typeface="Carlito"/>
              </a:rPr>
              <a:t>(accentuates</a:t>
            </a:r>
            <a:r>
              <a:rPr spc="-34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edges)</a:t>
            </a:r>
          </a:p>
        </p:txBody>
      </p:sp>
      <p:sp>
        <p:nvSpPr>
          <p:cNvPr id="14" name="object 14"/>
          <p:cNvSpPr/>
          <p:nvPr/>
        </p:nvSpPr>
        <p:spPr>
          <a:xfrm>
            <a:off x="6457951" y="1885950"/>
            <a:ext cx="1407319" cy="1407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15249" y="4196620"/>
            <a:ext cx="1309215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4" dirty="0">
                <a:latin typeface="Carlito"/>
                <a:cs typeface="Carlito"/>
              </a:rPr>
              <a:t>Lowe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60757" y="2141374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20435" y="2168328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251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Question: Noise reduction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camera and a still scene, how can  you reduce noise?</a:t>
            </a:r>
          </a:p>
          <a:p>
            <a:endParaRPr lang="en-GB" dirty="0"/>
          </a:p>
        </p:txBody>
      </p:sp>
      <p:grpSp>
        <p:nvGrpSpPr>
          <p:cNvPr id="3" name="object 3"/>
          <p:cNvGrpSpPr/>
          <p:nvPr/>
        </p:nvGrpSpPr>
        <p:grpSpPr>
          <a:xfrm>
            <a:off x="2057400" y="1251863"/>
            <a:ext cx="5447348" cy="2823209"/>
            <a:chOff x="1219200" y="2027301"/>
            <a:chExt cx="7263130" cy="3764279"/>
          </a:xfrm>
        </p:grpSpPr>
        <p:sp>
          <p:nvSpPr>
            <p:cNvPr id="4" name="object 4"/>
            <p:cNvSpPr/>
            <p:nvPr/>
          </p:nvSpPr>
          <p:spPr>
            <a:xfrm>
              <a:off x="5791200" y="2027301"/>
              <a:ext cx="2690749" cy="33718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9200" y="2027301"/>
              <a:ext cx="2690876" cy="3371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4400" y="2427351"/>
              <a:ext cx="2682875" cy="3363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324" y="4057157"/>
            <a:ext cx="2338134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600" spc="-41" dirty="0">
                <a:latin typeface="Carlito"/>
                <a:cs typeface="Carlito"/>
              </a:rPr>
              <a:t>Take </a:t>
            </a:r>
            <a:r>
              <a:rPr sz="1600" spc="-4" dirty="0">
                <a:latin typeface="Carlito"/>
                <a:cs typeface="Carlito"/>
              </a:rPr>
              <a:t>lots of images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1" dirty="0">
                <a:latin typeface="Carlito"/>
                <a:cs typeface="Carlito"/>
              </a:rPr>
              <a:t>average</a:t>
            </a:r>
            <a:r>
              <a:rPr sz="1600" spc="11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them!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09007" y="4184035"/>
            <a:ext cx="19330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53" dirty="0">
                <a:latin typeface="Arial"/>
                <a:cs typeface="Arial"/>
              </a:rPr>
              <a:t>What’s </a:t>
            </a:r>
            <a:r>
              <a:rPr spc="-15" dirty="0">
                <a:latin typeface="Arial"/>
                <a:cs typeface="Arial"/>
              </a:rPr>
              <a:t>the </a:t>
            </a:r>
            <a:r>
              <a:rPr spc="-41" dirty="0">
                <a:latin typeface="Arial"/>
                <a:cs typeface="Arial"/>
              </a:rPr>
              <a:t>next </a:t>
            </a:r>
            <a:r>
              <a:rPr spc="-53" dirty="0">
                <a:latin typeface="Arial"/>
                <a:cs typeface="Arial"/>
              </a:rPr>
              <a:t>best</a:t>
            </a:r>
            <a:r>
              <a:rPr spc="-210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thing?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9030" y="3901239"/>
            <a:ext cx="1455431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400" spc="-4" dirty="0">
                <a:latin typeface="Carlito"/>
                <a:cs typeface="Carlito"/>
              </a:rPr>
              <a:t>Source: S.</a:t>
            </a:r>
            <a:r>
              <a:rPr sz="1400" spc="-86" dirty="0">
                <a:latin typeface="Carlito"/>
                <a:cs typeface="Carlito"/>
              </a:rPr>
              <a:t> </a:t>
            </a:r>
            <a:r>
              <a:rPr sz="1400" spc="-4" dirty="0">
                <a:latin typeface="Carlito"/>
                <a:cs typeface="Carlito"/>
              </a:rPr>
              <a:t>Seitz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212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7220" y="1616979"/>
            <a:ext cx="4908118" cy="263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9877" y="387163"/>
            <a:ext cx="2472149" cy="44098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Sharpening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4566" y="4428230"/>
            <a:ext cx="1333425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4" dirty="0">
                <a:latin typeface="Carlito"/>
                <a:cs typeface="Carlito"/>
              </a:rPr>
              <a:t>Lowe</a:t>
            </a:r>
            <a:endParaRPr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6430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Sharpening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emphasizes </a:t>
            </a:r>
            <a:r>
              <a:rPr lang="en-GB" dirty="0"/>
              <a:t>differences in adjacent pixel </a:t>
            </a:r>
            <a:r>
              <a:rPr lang="en-GB" dirty="0" smtClean="0"/>
              <a:t>values</a:t>
            </a:r>
          </a:p>
          <a:p>
            <a:r>
              <a:rPr lang="en-GB" dirty="0"/>
              <a:t>accentuating the edges of the </a:t>
            </a:r>
            <a:r>
              <a:rPr lang="en-GB" dirty="0" smtClean="0"/>
              <a:t>image</a:t>
            </a:r>
          </a:p>
          <a:p>
            <a:r>
              <a:rPr lang="en-GB" dirty="0" smtClean="0"/>
              <a:t>add </a:t>
            </a:r>
            <a:r>
              <a:rPr lang="en-GB" dirty="0"/>
              <a:t>contrast to edges</a:t>
            </a:r>
          </a:p>
        </p:txBody>
      </p:sp>
      <p:pic>
        <p:nvPicPr>
          <p:cNvPr id="1026" name="Picture 2" descr="https://i.stack.imgur.com/XXBU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65" y="642561"/>
            <a:ext cx="3049434" cy="431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30073" y="4283787"/>
            <a:ext cx="3550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/>
              </a:rPr>
              <a:t>https://</a:t>
            </a:r>
            <a:r>
              <a:rPr lang="en-GB" sz="1600" dirty="0" smtClean="0">
                <a:hlinkClick r:id="rId3"/>
              </a:rPr>
              <a:t>i.stack.imgur.com/XXBUN.png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37580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Ex. </a:t>
            </a:r>
            <a:r>
              <a:rPr lang="en-US" b="1" dirty="0" smtClean="0">
                <a:solidFill>
                  <a:srgbClr val="FF0000"/>
                </a:solidFill>
              </a:rPr>
              <a:t>6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filtering (cross-correlation) into the following image F (zero padding at the borders):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15537"/>
              </p:ext>
            </p:extLst>
          </p:nvPr>
        </p:nvGraphicFramePr>
        <p:xfrm>
          <a:off x="3193580" y="1905653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vi-VN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1983" y="142837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02521" y="142370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36995" y="14439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</a:t>
            </a:r>
            <a:endParaRPr lang="en-GB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4695289" y="2455524"/>
            <a:ext cx="842481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70556"/>
              </p:ext>
            </p:extLst>
          </p:nvPr>
        </p:nvGraphicFramePr>
        <p:xfrm>
          <a:off x="151984" y="1905653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120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20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49310"/>
              </p:ext>
            </p:extLst>
          </p:nvPr>
        </p:nvGraphicFramePr>
        <p:xfrm>
          <a:off x="5731050" y="1890040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GB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36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0559" y="171720"/>
            <a:ext cx="5889784" cy="871873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Smoothing </a:t>
            </a:r>
            <a:r>
              <a:rPr dirty="0"/>
              <a:t>with </a:t>
            </a:r>
            <a:r>
              <a:rPr spc="-19" dirty="0"/>
              <a:t>box </a:t>
            </a:r>
            <a:r>
              <a:rPr spc="-11" dirty="0"/>
              <a:t>filter</a:t>
            </a:r>
            <a:r>
              <a:rPr spc="23" dirty="0"/>
              <a:t> </a:t>
            </a:r>
            <a:r>
              <a:rPr spc="-11" dirty="0"/>
              <a:t>revisited</a:t>
            </a:r>
          </a:p>
        </p:txBody>
      </p:sp>
      <p:sp>
        <p:nvSpPr>
          <p:cNvPr id="3" name="object 3"/>
          <p:cNvSpPr/>
          <p:nvPr/>
        </p:nvSpPr>
        <p:spPr>
          <a:xfrm>
            <a:off x="1657350" y="1543050"/>
            <a:ext cx="25146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7750" y="1543050"/>
            <a:ext cx="2514600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6250" y="2514600"/>
            <a:ext cx="471488" cy="471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0831" y="4445826"/>
            <a:ext cx="1462326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</a:t>
            </a:r>
            <a:r>
              <a:rPr sz="1100" spc="-15" dirty="0">
                <a:latin typeface="Carlito"/>
                <a:cs typeface="Carlito"/>
              </a:rPr>
              <a:t>D.</a:t>
            </a:r>
            <a:r>
              <a:rPr sz="1100" spc="-75" dirty="0">
                <a:latin typeface="Carlito"/>
                <a:cs typeface="Carlito"/>
              </a:rPr>
              <a:t> </a:t>
            </a:r>
            <a:r>
              <a:rPr sz="1100" spc="-8" dirty="0">
                <a:latin typeface="Carlito"/>
                <a:cs typeface="Carlito"/>
              </a:rPr>
              <a:t>Forsyth</a:t>
            </a:r>
            <a:endParaRPr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06267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220" y="253623"/>
            <a:ext cx="3204234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4" dirty="0"/>
              <a:t>Gaussian</a:t>
            </a:r>
            <a:r>
              <a:rPr sz="3000" spc="-53" dirty="0"/>
              <a:t> </a:t>
            </a:r>
            <a:r>
              <a:rPr sz="3000" spc="-11" dirty="0"/>
              <a:t>Kernel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245535" y="1229438"/>
            <a:ext cx="1945521" cy="1348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7515" y="1229342"/>
            <a:ext cx="13716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567" y="2886740"/>
            <a:ext cx="3078499" cy="781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15460" y="4354330"/>
            <a:ext cx="1892082" cy="178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00" spc="-4" dirty="0">
                <a:latin typeface="Carlito"/>
                <a:cs typeface="Carlito"/>
              </a:rPr>
              <a:t>Source: C.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Rasmussen</a:t>
            </a:r>
          </a:p>
        </p:txBody>
      </p:sp>
      <p:pic>
        <p:nvPicPr>
          <p:cNvPr id="3080" name="Picture 8" descr="Gaussian Blurring | TheAILear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542" y="1172240"/>
            <a:ext cx="2324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07542" y="3180639"/>
            <a:ext cx="3363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6"/>
              </a:rPr>
              <a:t>https://theailearner.com/2019/05/06/gaussian-blurring</a:t>
            </a:r>
            <a:r>
              <a:rPr lang="en-GB" sz="1600" dirty="0" smtClean="0">
                <a:hlinkClick r:id="rId6"/>
              </a:rPr>
              <a:t>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894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30" y="197048"/>
            <a:ext cx="6976153" cy="378469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GB" sz="2400" cap="none" spc="-4" dirty="0"/>
              <a:t>Discrete approximation of the Gaussian kernels</a:t>
            </a:r>
            <a:endParaRPr sz="2400" cap="none" dirty="0"/>
          </a:p>
        </p:txBody>
      </p:sp>
      <p:sp>
        <p:nvSpPr>
          <p:cNvPr id="11" name="TextBox 10"/>
          <p:cNvSpPr txBox="1"/>
          <p:nvPr/>
        </p:nvSpPr>
        <p:spPr>
          <a:xfrm>
            <a:off x="143838" y="3646969"/>
            <a:ext cx="890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www.researchgate.net/figure/Discrete-approximation-of-the-Gaussian-kernels-3x3-5x5-7x7_fig2_325768087</a:t>
            </a:r>
            <a:endParaRPr lang="en-GB" dirty="0"/>
          </a:p>
        </p:txBody>
      </p:sp>
      <p:pic>
        <p:nvPicPr>
          <p:cNvPr id="3082" name="Picture 10" descr="Discrete approximation of the Gaussian kernels 3x3, 5x5, 7x7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7" y="790264"/>
            <a:ext cx="809625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2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dirty="0"/>
              <a:t>a weighted </a:t>
            </a:r>
            <a:r>
              <a:rPr lang="en-GB" dirty="0" smtClean="0"/>
              <a:t>mean</a:t>
            </a:r>
            <a:r>
              <a:rPr lang="en-GB" dirty="0"/>
              <a:t>: the values near the </a:t>
            </a:r>
            <a:r>
              <a:rPr lang="en-GB" dirty="0" err="1"/>
              <a:t>center</a:t>
            </a:r>
            <a:r>
              <a:rPr lang="en-GB" dirty="0"/>
              <a:t> pixel will have a higher </a:t>
            </a:r>
            <a:r>
              <a:rPr lang="en-GB" dirty="0" smtClean="0"/>
              <a:t>weight</a:t>
            </a:r>
          </a:p>
          <a:p>
            <a:pPr lvl="2"/>
            <a:r>
              <a:rPr lang="en-GB" dirty="0"/>
              <a:t>probably get a less blurred image but a natural blurred image </a:t>
            </a:r>
            <a:r>
              <a:rPr lang="en-GB" dirty="0" smtClean="0"/>
              <a:t>because </a:t>
            </a:r>
            <a:r>
              <a:rPr lang="en-GB" dirty="0"/>
              <a:t>it handles the edge values very </a:t>
            </a:r>
            <a:r>
              <a:rPr lang="en-GB" dirty="0" smtClean="0"/>
              <a:t>well</a:t>
            </a:r>
            <a:endParaRPr lang="vi-VN" dirty="0" smtClean="0"/>
          </a:p>
          <a:p>
            <a:pPr lvl="2"/>
            <a:endParaRPr lang="vi-VN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034282" y="4058560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https://theailearner.com/tag/gaussian-filter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7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vi-VN" dirty="0" smtClean="0"/>
              <a:t>kernel - properties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726" y="815578"/>
            <a:ext cx="8684694" cy="3880247"/>
          </a:xfrm>
        </p:spPr>
        <p:txBody>
          <a:bodyPr/>
          <a:lstStyle/>
          <a:p>
            <a:r>
              <a:rPr lang="en-GB" dirty="0" smtClean="0"/>
              <a:t>Gaussian </a:t>
            </a:r>
            <a:r>
              <a:rPr lang="en-GB" dirty="0"/>
              <a:t>kernel is linearly </a:t>
            </a:r>
            <a:r>
              <a:rPr lang="en-GB" dirty="0" smtClean="0"/>
              <a:t>separable</a:t>
            </a:r>
            <a:r>
              <a:rPr lang="vi-VN" dirty="0" smtClean="0"/>
              <a:t>: </a:t>
            </a:r>
            <a:r>
              <a:rPr lang="en-GB" dirty="0" smtClean="0"/>
              <a:t>can </a:t>
            </a:r>
            <a:r>
              <a:rPr lang="en-GB" dirty="0"/>
              <a:t>break any 2-d filter into two 1-d </a:t>
            </a:r>
            <a:r>
              <a:rPr lang="en-GB" dirty="0" smtClean="0"/>
              <a:t>filters</a:t>
            </a:r>
            <a:endParaRPr lang="vi-VN" dirty="0" smtClean="0"/>
          </a:p>
          <a:p>
            <a:pPr lvl="2"/>
            <a:r>
              <a:rPr lang="en-GB" dirty="0"/>
              <a:t>Applying multiple successive Gaussian kernels is equivalent to applying a single, larger Gaussian </a:t>
            </a:r>
            <a:r>
              <a:rPr lang="en-GB" dirty="0" smtClean="0"/>
              <a:t>blur</a:t>
            </a:r>
            <a:endParaRPr lang="vi-VN" dirty="0" smtClean="0"/>
          </a:p>
          <a:p>
            <a:endParaRPr lang="vi-VN" dirty="0" smtClean="0"/>
          </a:p>
          <a:p>
            <a:endParaRPr lang="vi-VN" dirty="0"/>
          </a:p>
          <a:p>
            <a:r>
              <a:rPr lang="en-GB" dirty="0" smtClean="0"/>
              <a:t>Gaussian </a:t>
            </a:r>
            <a:r>
              <a:rPr lang="en-GB" dirty="0"/>
              <a:t>kernel weights(1-D) can be obtained quickly using the Pascal’s Triangle</a:t>
            </a:r>
            <a:endParaRPr lang="vi-VN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11925" y="4315414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https://theailearner.com/tag/gaussian-filter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</p:txBody>
      </p:sp>
      <p:pic>
        <p:nvPicPr>
          <p:cNvPr id="1026" name="Picture 2" descr="https://i0.wp.com/theailearner.com/wp-content/uploads/2019/05/mat.png?resize=395%2C104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46" y="1614165"/>
            <a:ext cx="37623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0.wp.com/theailearner.com/wp-content/uploads/2019/05/pascal.png?resize=346%2C180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1" y="3042165"/>
            <a:ext cx="3295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</a:t>
            </a:r>
            <a:r>
              <a:rPr lang="vi-VN" dirty="0" smtClean="0"/>
              <a:t>blur –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20" y="1020513"/>
            <a:ext cx="7678471" cy="279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4979" y="387163"/>
            <a:ext cx="2615565" cy="44098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Gaussian</a:t>
            </a:r>
            <a:r>
              <a:rPr spc="-56" dirty="0"/>
              <a:t> </a:t>
            </a:r>
            <a:r>
              <a:rPr spc="-15" dirty="0"/>
              <a:t>filters</a:t>
            </a:r>
          </a:p>
        </p:txBody>
      </p:sp>
      <p:sp>
        <p:nvSpPr>
          <p:cNvPr id="3" name="object 3"/>
          <p:cNvSpPr/>
          <p:nvPr/>
        </p:nvSpPr>
        <p:spPr>
          <a:xfrm>
            <a:off x="6984682" y="3278285"/>
            <a:ext cx="502034" cy="50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3362" y="3837022"/>
            <a:ext cx="181068" cy="14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45631" y="3786569"/>
            <a:ext cx="762952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16" dirty="0">
                <a:latin typeface="Arial"/>
                <a:cs typeface="Arial"/>
              </a:rPr>
              <a:t>= </a:t>
            </a:r>
            <a:r>
              <a:rPr b="1" spc="-68" dirty="0">
                <a:latin typeface="Arial"/>
                <a:cs typeface="Arial"/>
              </a:rPr>
              <a:t>30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spc="-109" dirty="0">
                <a:latin typeface="Arial"/>
                <a:cs typeface="Arial"/>
              </a:rPr>
              <a:t>pixels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00825" y="1600201"/>
            <a:ext cx="1227582" cy="1537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8973" y="1600105"/>
            <a:ext cx="1227487" cy="15371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1992" y="3263997"/>
            <a:ext cx="502520" cy="502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8025" y="3837022"/>
            <a:ext cx="181240" cy="14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14663" y="3786569"/>
            <a:ext cx="60769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16" dirty="0">
                <a:latin typeface="Arial"/>
                <a:cs typeface="Arial"/>
              </a:rPr>
              <a:t>= </a:t>
            </a:r>
            <a:r>
              <a:rPr b="1" spc="-68" dirty="0">
                <a:latin typeface="Arial"/>
                <a:cs typeface="Arial"/>
              </a:rPr>
              <a:t>1</a:t>
            </a:r>
            <a:r>
              <a:rPr b="1" spc="-86" dirty="0">
                <a:latin typeface="Arial"/>
                <a:cs typeface="Arial"/>
              </a:rPr>
              <a:t> pixel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4138" y="1600201"/>
            <a:ext cx="1228725" cy="15375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9397" y="3263704"/>
            <a:ext cx="502034" cy="50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8460" y="3845338"/>
            <a:ext cx="181068" cy="148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00253" y="3794818"/>
            <a:ext cx="6757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16" dirty="0">
                <a:latin typeface="Arial"/>
                <a:cs typeface="Arial"/>
              </a:rPr>
              <a:t>= </a:t>
            </a:r>
            <a:r>
              <a:rPr b="1" spc="-68" dirty="0">
                <a:latin typeface="Arial"/>
                <a:cs typeface="Arial"/>
              </a:rPr>
              <a:t>5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spc="-109" dirty="0">
                <a:latin typeface="Arial"/>
                <a:cs typeface="Arial"/>
              </a:rPr>
              <a:t>pixels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0494" y="1600200"/>
            <a:ext cx="1227582" cy="15373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41848" y="3263997"/>
            <a:ext cx="502034" cy="502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2336" y="3837022"/>
            <a:ext cx="181068" cy="148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94414" y="3786569"/>
            <a:ext cx="762952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16" dirty="0">
                <a:latin typeface="Arial"/>
                <a:cs typeface="Arial"/>
              </a:rPr>
              <a:t>= </a:t>
            </a:r>
            <a:r>
              <a:rPr b="1" spc="-68" dirty="0">
                <a:latin typeface="Arial"/>
                <a:cs typeface="Arial"/>
              </a:rPr>
              <a:t>10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spc="-109" dirty="0">
                <a:latin typeface="Arial"/>
                <a:cs typeface="Arial"/>
              </a:rPr>
              <a:t>pixels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75708" y="1600201"/>
            <a:ext cx="1227487" cy="1537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67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Image filtering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Modify the pixels in an image based on some  function of a </a:t>
            </a:r>
            <a:r>
              <a:rPr lang="en-GB" dirty="0">
                <a:solidFill>
                  <a:srgbClr val="FF0000"/>
                </a:solidFill>
              </a:rPr>
              <a:t>local </a:t>
            </a:r>
            <a:r>
              <a:rPr lang="en-GB" dirty="0" err="1">
                <a:solidFill>
                  <a:srgbClr val="FF0000"/>
                </a:solidFill>
              </a:rPr>
              <a:t>neighborhood</a:t>
            </a:r>
            <a:r>
              <a:rPr lang="en-GB" dirty="0"/>
              <a:t> of each pixel</a:t>
            </a:r>
          </a:p>
          <a:p>
            <a:endParaRPr lang="en-GB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76071"/>
              </p:ext>
            </p:extLst>
          </p:nvPr>
        </p:nvGraphicFramePr>
        <p:xfrm>
          <a:off x="2122885" y="2511028"/>
          <a:ext cx="914400" cy="85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9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5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10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dirty="0">
                          <a:latin typeface="Carlito"/>
                          <a:cs typeface="Carlito"/>
                        </a:rPr>
                        <a:t>5</a:t>
                      </a: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675339" y="3863595"/>
            <a:ext cx="19942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latin typeface="Carlito"/>
                <a:cs typeface="Carlito"/>
              </a:rPr>
              <a:t>Local </a:t>
            </a:r>
            <a:r>
              <a:rPr spc="-4" dirty="0">
                <a:latin typeface="Carlito"/>
                <a:cs typeface="Carlito"/>
              </a:rPr>
              <a:t>image</a:t>
            </a:r>
            <a:r>
              <a:rPr spc="-19" dirty="0">
                <a:latin typeface="Carlito"/>
                <a:cs typeface="Carlito"/>
              </a:rPr>
              <a:t> </a:t>
            </a:r>
            <a:r>
              <a:rPr spc="-11" dirty="0">
                <a:latin typeface="Carlito"/>
                <a:cs typeface="Carlito"/>
              </a:rPr>
              <a:t>data</a:t>
            </a:r>
            <a:endParaRPr dirty="0"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294283"/>
              </p:ext>
            </p:extLst>
          </p:nvPr>
        </p:nvGraphicFramePr>
        <p:xfrm>
          <a:off x="5551884" y="2511028"/>
          <a:ext cx="914400" cy="85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dirty="0">
                          <a:latin typeface="Carlito"/>
                          <a:cs typeface="Carlito"/>
                        </a:rPr>
                        <a:t>7</a:t>
                      </a:r>
                    </a:p>
                  </a:txBody>
                  <a:tcPr marL="0" marR="0" marT="2333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928737" y="3863595"/>
            <a:ext cx="229399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rlito"/>
                <a:cs typeface="Carlito"/>
              </a:rPr>
              <a:t>Modified image</a:t>
            </a:r>
            <a:r>
              <a:rPr spc="-23" dirty="0">
                <a:latin typeface="Carlito"/>
                <a:cs typeface="Carlito"/>
              </a:rPr>
              <a:t> </a:t>
            </a:r>
            <a:r>
              <a:rPr spc="-11" dirty="0">
                <a:latin typeface="Carlito"/>
                <a:cs typeface="Carlito"/>
              </a:rPr>
              <a:t>data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13612" y="2795499"/>
            <a:ext cx="1029653" cy="393859"/>
            <a:chOff x="3427483" y="3727331"/>
            <a:chExt cx="1372870" cy="525145"/>
          </a:xfrm>
        </p:grpSpPr>
        <p:sp>
          <p:nvSpPr>
            <p:cNvPr id="9" name="object 9"/>
            <p:cNvSpPr/>
            <p:nvPr/>
          </p:nvSpPr>
          <p:spPr>
            <a:xfrm>
              <a:off x="3427483" y="3727331"/>
              <a:ext cx="1372723" cy="5250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44874" y="3733799"/>
              <a:ext cx="1295400" cy="457200"/>
            </a:xfrm>
            <a:custGeom>
              <a:avLst/>
              <a:gdLst/>
              <a:ahLst/>
              <a:cxnLst/>
              <a:rect l="l" t="t" r="r" b="b"/>
              <a:pathLst>
                <a:path w="1295400" h="457200">
                  <a:moveTo>
                    <a:pt x="838200" y="0"/>
                  </a:moveTo>
                  <a:lnTo>
                    <a:pt x="838200" y="457200"/>
                  </a:lnTo>
                  <a:lnTo>
                    <a:pt x="1143000" y="304800"/>
                  </a:lnTo>
                  <a:lnTo>
                    <a:pt x="914400" y="304800"/>
                  </a:lnTo>
                  <a:lnTo>
                    <a:pt x="914400" y="152400"/>
                  </a:lnTo>
                  <a:lnTo>
                    <a:pt x="1143000" y="152400"/>
                  </a:lnTo>
                  <a:lnTo>
                    <a:pt x="838200" y="0"/>
                  </a:lnTo>
                  <a:close/>
                </a:path>
                <a:path w="1295400" h="457200">
                  <a:moveTo>
                    <a:pt x="838200" y="152400"/>
                  </a:moveTo>
                  <a:lnTo>
                    <a:pt x="0" y="152400"/>
                  </a:lnTo>
                  <a:lnTo>
                    <a:pt x="0" y="304800"/>
                  </a:lnTo>
                  <a:lnTo>
                    <a:pt x="838200" y="304800"/>
                  </a:lnTo>
                  <a:lnTo>
                    <a:pt x="838200" y="152400"/>
                  </a:lnTo>
                  <a:close/>
                </a:path>
                <a:path w="1295400" h="457200">
                  <a:moveTo>
                    <a:pt x="1143000" y="152400"/>
                  </a:moveTo>
                  <a:lnTo>
                    <a:pt x="914400" y="152400"/>
                  </a:lnTo>
                  <a:lnTo>
                    <a:pt x="914400" y="304800"/>
                  </a:lnTo>
                  <a:lnTo>
                    <a:pt x="1143000" y="304800"/>
                  </a:lnTo>
                  <a:lnTo>
                    <a:pt x="1295400" y="228600"/>
                  </a:lnTo>
                  <a:lnTo>
                    <a:pt x="1143000" y="15240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69603" y="2138184"/>
            <a:ext cx="10301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solidFill>
                  <a:srgbClr val="C0504D"/>
                </a:solidFill>
                <a:latin typeface="Carlito"/>
                <a:cs typeface="Carlito"/>
              </a:rPr>
              <a:t>Some</a:t>
            </a:r>
            <a:r>
              <a:rPr spc="-60" dirty="0">
                <a:solidFill>
                  <a:srgbClr val="C0504D"/>
                </a:solidFill>
                <a:latin typeface="Carlito"/>
                <a:cs typeface="Carlito"/>
              </a:rPr>
              <a:t> </a:t>
            </a:r>
            <a:r>
              <a:rPr spc="-4" dirty="0">
                <a:solidFill>
                  <a:srgbClr val="C0504D"/>
                </a:solidFill>
                <a:latin typeface="Carlito"/>
                <a:cs typeface="Carlito"/>
              </a:rPr>
              <a:t>function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4853" y="4380813"/>
            <a:ext cx="1797710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400" spc="-4" dirty="0">
                <a:latin typeface="Carlito"/>
                <a:cs typeface="Carlito"/>
              </a:rPr>
              <a:t>Source: L.</a:t>
            </a:r>
            <a:r>
              <a:rPr sz="1400" spc="-75" dirty="0">
                <a:latin typeface="Carlito"/>
                <a:cs typeface="Carlito"/>
              </a:rPr>
              <a:t> </a:t>
            </a:r>
            <a:r>
              <a:rPr sz="1400" spc="-4" dirty="0">
                <a:latin typeface="Carlito"/>
                <a:cs typeface="Carlito"/>
              </a:rPr>
              <a:t>Zhang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210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3496" y="181138"/>
            <a:ext cx="3497104" cy="44098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Sharpening</a:t>
            </a:r>
            <a:r>
              <a:rPr spc="-75" dirty="0"/>
              <a:t> </a:t>
            </a:r>
            <a:r>
              <a:rPr spc="-11" dirty="0"/>
              <a:t>revisited</a:t>
            </a:r>
          </a:p>
        </p:txBody>
      </p:sp>
      <p:sp>
        <p:nvSpPr>
          <p:cNvPr id="4" name="object 4"/>
          <p:cNvSpPr/>
          <p:nvPr/>
        </p:nvSpPr>
        <p:spPr>
          <a:xfrm>
            <a:off x="743139" y="874196"/>
            <a:ext cx="1599819" cy="1601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1454" y="2275704"/>
            <a:ext cx="49577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29139" y="874289"/>
            <a:ext cx="1600485" cy="160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9193" y="2260464"/>
            <a:ext cx="101107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90" dirty="0">
                <a:solidFill>
                  <a:srgbClr val="FFFFFF"/>
                </a:solidFill>
                <a:latin typeface="Arial"/>
                <a:cs typeface="Arial"/>
              </a:rPr>
              <a:t>smoothed</a:t>
            </a:r>
            <a:r>
              <a:rPr sz="1200" b="1" spc="-1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64" dirty="0">
                <a:solidFill>
                  <a:srgbClr val="FFFFFF"/>
                </a:solidFill>
                <a:latin typeface="Arial"/>
                <a:cs typeface="Arial"/>
              </a:rPr>
              <a:t>(5x5)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1470" y="1431314"/>
            <a:ext cx="171450" cy="3852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39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57990" y="874196"/>
            <a:ext cx="1599914" cy="1600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88988" y="2251034"/>
            <a:ext cx="37766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98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spc="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spc="-3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4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894" y="1369590"/>
            <a:ext cx="209074" cy="4762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4" dirty="0">
                <a:latin typeface="Carlito"/>
                <a:cs typeface="Carlito"/>
              </a:rPr>
              <a:t>=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57989" y="3025684"/>
            <a:ext cx="1600200" cy="1600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89462" y="2144644"/>
            <a:ext cx="1354627" cy="49308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1911">
              <a:spcBef>
                <a:spcPts val="585"/>
              </a:spcBef>
            </a:pPr>
            <a:r>
              <a:rPr sz="1200" b="1" spc="-94" dirty="0">
                <a:solidFill>
                  <a:srgbClr val="FFFFFF"/>
                </a:solidFill>
                <a:latin typeface="Arial"/>
                <a:cs typeface="Arial"/>
              </a:rPr>
              <a:t>sharpened</a:t>
            </a:r>
            <a:endParaRPr sz="1200" dirty="0">
              <a:latin typeface="Arial"/>
              <a:cs typeface="Arial"/>
            </a:endParaRPr>
          </a:p>
          <a:p>
            <a:pPr marL="9525">
              <a:spcBef>
                <a:spcPts val="454"/>
              </a:spcBef>
            </a:pPr>
            <a:r>
              <a:rPr sz="1100" spc="-4" dirty="0">
                <a:latin typeface="Carlito"/>
                <a:cs typeface="Carlito"/>
              </a:rPr>
              <a:t>Source: S.</a:t>
            </a:r>
            <a:r>
              <a:rPr sz="1100" spc="-79" dirty="0">
                <a:latin typeface="Carlito"/>
                <a:cs typeface="Carlito"/>
              </a:rPr>
              <a:t> </a:t>
            </a:r>
            <a:r>
              <a:rPr sz="1100" spc="-8" dirty="0">
                <a:latin typeface="Carlito"/>
                <a:cs typeface="Carlito"/>
              </a:rPr>
              <a:t>Lazebnik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511" y="3541728"/>
            <a:ext cx="209074" cy="4762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4" dirty="0">
                <a:latin typeface="Carlito"/>
                <a:cs typeface="Carlito"/>
              </a:rPr>
              <a:t>=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494" y="2633938"/>
            <a:ext cx="1829753" cy="3390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09" dirty="0">
                <a:latin typeface="Arial"/>
                <a:cs typeface="Arial"/>
              </a:rPr>
              <a:t>Let’s </a:t>
            </a:r>
            <a:r>
              <a:rPr sz="2100" spc="-101" dirty="0">
                <a:latin typeface="Arial"/>
                <a:cs typeface="Arial"/>
              </a:rPr>
              <a:t>add </a:t>
            </a:r>
            <a:r>
              <a:rPr sz="2100" spc="64" dirty="0">
                <a:latin typeface="Arial"/>
                <a:cs typeface="Arial"/>
              </a:rPr>
              <a:t>it</a:t>
            </a:r>
            <a:r>
              <a:rPr sz="2100" spc="-146" dirty="0">
                <a:latin typeface="Arial"/>
                <a:cs typeface="Arial"/>
              </a:rPr>
              <a:t> </a:t>
            </a:r>
            <a:r>
              <a:rPr sz="2100" spc="-105" dirty="0">
                <a:latin typeface="Arial"/>
                <a:cs typeface="Arial"/>
              </a:rPr>
              <a:t>back: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3139" y="3025684"/>
            <a:ext cx="1599819" cy="1600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31454" y="4402864"/>
            <a:ext cx="49577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9140" y="3025684"/>
            <a:ext cx="1599914" cy="1600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9852" y="4402864"/>
            <a:ext cx="37766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b="1" spc="-98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spc="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-79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spc="-3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4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7170" y="3603450"/>
            <a:ext cx="413385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dirty="0">
                <a:latin typeface="Carlito"/>
                <a:cs typeface="Carlito"/>
              </a:rPr>
              <a:t>+</a:t>
            </a:r>
            <a:r>
              <a:rPr sz="2400" spc="-68" dirty="0">
                <a:latin typeface="Carlito"/>
                <a:cs typeface="Carlito"/>
              </a:rPr>
              <a:t> </a:t>
            </a:r>
            <a:r>
              <a:rPr sz="2400" spc="-26" dirty="0">
                <a:latin typeface="Arial"/>
                <a:cs typeface="Arial"/>
              </a:rPr>
              <a:t>α</a:t>
            </a:r>
            <a:endParaRPr sz="24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89462" y="3595187"/>
                <a:ext cx="195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i="1" smtClean="0">
                          <a:latin typeface="Cambria Math"/>
                        </a:rPr>
                        <m:t>F</m:t>
                      </m:r>
                      <m:r>
                        <a:rPr lang="vi-VN" b="0" i="1" smtClean="0">
                          <a:latin typeface="Cambria Math"/>
                        </a:rPr>
                        <m:t>+</m:t>
                      </m:r>
                      <m:r>
                        <a:rPr lang="vi-VN" b="0" i="1" smtClean="0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vi-VN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  <m:r>
                            <a:rPr lang="vi-VN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vi-VN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vi-VN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vi-VN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62" y="3595187"/>
                <a:ext cx="195014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20"/>
          <p:cNvSpPr txBox="1"/>
          <p:nvPr/>
        </p:nvSpPr>
        <p:spPr>
          <a:xfrm>
            <a:off x="6954163" y="4096002"/>
            <a:ext cx="63957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latin typeface="Carlito"/>
                <a:cs typeface="Carlito"/>
              </a:rPr>
              <a:t>i</a:t>
            </a:r>
            <a:r>
              <a:rPr dirty="0">
                <a:latin typeface="Carlito"/>
                <a:cs typeface="Carlito"/>
              </a:rPr>
              <a:t>ma</a:t>
            </a:r>
            <a:r>
              <a:rPr spc="-8" dirty="0">
                <a:latin typeface="Carlito"/>
                <a:cs typeface="Carlito"/>
              </a:rPr>
              <a:t>g</a:t>
            </a:r>
            <a:r>
              <a:rPr dirty="0">
                <a:latin typeface="Carlito"/>
                <a:cs typeface="Carlito"/>
              </a:rPr>
              <a:t>e</a:t>
            </a:r>
          </a:p>
        </p:txBody>
      </p:sp>
      <p:sp>
        <p:nvSpPr>
          <p:cNvPr id="23" name="object 21"/>
          <p:cNvSpPr txBox="1"/>
          <p:nvPr/>
        </p:nvSpPr>
        <p:spPr>
          <a:xfrm>
            <a:off x="8107744" y="4062363"/>
            <a:ext cx="83186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816" marR="3810" indent="-44768">
              <a:spcBef>
                <a:spcPts val="75"/>
              </a:spcBef>
            </a:pPr>
            <a:r>
              <a:rPr spc="-4" dirty="0">
                <a:latin typeface="Carlito"/>
                <a:cs typeface="Carlito"/>
              </a:rPr>
              <a:t>blur</a:t>
            </a:r>
            <a:r>
              <a:rPr spc="-26" dirty="0">
                <a:latin typeface="Carlito"/>
                <a:cs typeface="Carlito"/>
              </a:rPr>
              <a:t>r</a:t>
            </a:r>
            <a:r>
              <a:rPr dirty="0">
                <a:latin typeface="Carlito"/>
                <a:cs typeface="Carlito"/>
              </a:rPr>
              <a:t>ed  </a:t>
            </a:r>
            <a:r>
              <a:rPr spc="-4" dirty="0">
                <a:latin typeface="Carlito"/>
                <a:cs typeface="Carlito"/>
              </a:rPr>
              <a:t>image</a:t>
            </a:r>
            <a:endParaRPr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928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4426" y="387163"/>
            <a:ext cx="2336959" cy="44098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Sharpen</a:t>
            </a:r>
            <a:r>
              <a:rPr spc="-38" dirty="0"/>
              <a:t> </a:t>
            </a:r>
            <a:r>
              <a:rPr spc="-11" dirty="0"/>
              <a:t>filter</a:t>
            </a:r>
          </a:p>
        </p:txBody>
      </p:sp>
      <p:sp>
        <p:nvSpPr>
          <p:cNvPr id="3" name="object 3"/>
          <p:cNvSpPr/>
          <p:nvPr/>
        </p:nvSpPr>
        <p:spPr>
          <a:xfrm>
            <a:off x="2836070" y="1314450"/>
            <a:ext cx="4421981" cy="3128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0300" y="1314450"/>
            <a:ext cx="228600" cy="1485900"/>
          </a:xfrm>
          <a:custGeom>
            <a:avLst/>
            <a:gdLst/>
            <a:ahLst/>
            <a:cxnLst/>
            <a:rect l="l" t="t" r="r" b="b"/>
            <a:pathLst>
              <a:path w="304800" h="1981200">
                <a:moveTo>
                  <a:pt x="304800" y="1981200"/>
                </a:moveTo>
                <a:lnTo>
                  <a:pt x="245465" y="1979195"/>
                </a:lnTo>
                <a:lnTo>
                  <a:pt x="197024" y="1973738"/>
                </a:lnTo>
                <a:lnTo>
                  <a:pt x="164371" y="1965662"/>
                </a:lnTo>
                <a:lnTo>
                  <a:pt x="152400" y="1955800"/>
                </a:lnTo>
                <a:lnTo>
                  <a:pt x="152400" y="1016000"/>
                </a:lnTo>
                <a:lnTo>
                  <a:pt x="140428" y="1006137"/>
                </a:lnTo>
                <a:lnTo>
                  <a:pt x="107775" y="998061"/>
                </a:lnTo>
                <a:lnTo>
                  <a:pt x="59334" y="992604"/>
                </a:lnTo>
                <a:lnTo>
                  <a:pt x="0" y="990600"/>
                </a:lnTo>
                <a:lnTo>
                  <a:pt x="59334" y="988595"/>
                </a:lnTo>
                <a:lnTo>
                  <a:pt x="107775" y="983138"/>
                </a:lnTo>
                <a:lnTo>
                  <a:pt x="140428" y="975062"/>
                </a:lnTo>
                <a:lnTo>
                  <a:pt x="152400" y="965200"/>
                </a:lnTo>
                <a:lnTo>
                  <a:pt x="152400" y="25400"/>
                </a:lnTo>
                <a:lnTo>
                  <a:pt x="164371" y="15537"/>
                </a:lnTo>
                <a:lnTo>
                  <a:pt x="197024" y="7461"/>
                </a:lnTo>
                <a:lnTo>
                  <a:pt x="245465" y="2004"/>
                </a:lnTo>
                <a:lnTo>
                  <a:pt x="3048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0300" y="2914650"/>
            <a:ext cx="228600" cy="1485900"/>
          </a:xfrm>
          <a:custGeom>
            <a:avLst/>
            <a:gdLst/>
            <a:ahLst/>
            <a:cxnLst/>
            <a:rect l="l" t="t" r="r" b="b"/>
            <a:pathLst>
              <a:path w="304800" h="1981200">
                <a:moveTo>
                  <a:pt x="304800" y="1981200"/>
                </a:moveTo>
                <a:lnTo>
                  <a:pt x="245465" y="1979204"/>
                </a:lnTo>
                <a:lnTo>
                  <a:pt x="197024" y="1973762"/>
                </a:lnTo>
                <a:lnTo>
                  <a:pt x="164371" y="1965689"/>
                </a:lnTo>
                <a:lnTo>
                  <a:pt x="152400" y="1955800"/>
                </a:lnTo>
                <a:lnTo>
                  <a:pt x="152400" y="1016000"/>
                </a:lnTo>
                <a:lnTo>
                  <a:pt x="140428" y="1006137"/>
                </a:lnTo>
                <a:lnTo>
                  <a:pt x="107775" y="998061"/>
                </a:lnTo>
                <a:lnTo>
                  <a:pt x="59334" y="992604"/>
                </a:lnTo>
                <a:lnTo>
                  <a:pt x="0" y="990600"/>
                </a:lnTo>
                <a:lnTo>
                  <a:pt x="59334" y="988595"/>
                </a:lnTo>
                <a:lnTo>
                  <a:pt x="107775" y="983138"/>
                </a:lnTo>
                <a:lnTo>
                  <a:pt x="140428" y="975062"/>
                </a:lnTo>
                <a:lnTo>
                  <a:pt x="152400" y="965200"/>
                </a:lnTo>
                <a:lnTo>
                  <a:pt x="152400" y="25400"/>
                </a:lnTo>
                <a:lnTo>
                  <a:pt x="164371" y="15537"/>
                </a:lnTo>
                <a:lnTo>
                  <a:pt x="197024" y="7461"/>
                </a:lnTo>
                <a:lnTo>
                  <a:pt x="245465" y="2004"/>
                </a:lnTo>
                <a:lnTo>
                  <a:pt x="3048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2625" y="1956911"/>
            <a:ext cx="99346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rlito"/>
                <a:cs typeface="Carlito"/>
              </a:rPr>
              <a:t>u</a:t>
            </a:r>
            <a:r>
              <a:rPr spc="-8" dirty="0">
                <a:latin typeface="Carlito"/>
                <a:cs typeface="Carlito"/>
              </a:rPr>
              <a:t>n</a:t>
            </a:r>
            <a:r>
              <a:rPr spc="-4" dirty="0">
                <a:latin typeface="Carlito"/>
                <a:cs typeface="Carlito"/>
              </a:rPr>
              <a:t>fi</a:t>
            </a:r>
            <a:r>
              <a:rPr spc="-8" dirty="0">
                <a:latin typeface="Carlito"/>
                <a:cs typeface="Carlito"/>
              </a:rPr>
              <a:t>l</a:t>
            </a:r>
            <a:r>
              <a:rPr spc="-23" dirty="0">
                <a:latin typeface="Carlito"/>
                <a:cs typeface="Carlito"/>
              </a:rPr>
              <a:t>t</a:t>
            </a:r>
            <a:r>
              <a:rPr dirty="0">
                <a:latin typeface="Carlito"/>
                <a:cs typeface="Carlito"/>
              </a:rPr>
              <a:t>e</a:t>
            </a:r>
            <a:r>
              <a:rPr spc="-19" dirty="0">
                <a:latin typeface="Carlito"/>
                <a:cs typeface="Carlito"/>
              </a:rPr>
              <a:t>r</a:t>
            </a:r>
            <a:r>
              <a:rPr dirty="0">
                <a:latin typeface="Carlito"/>
                <a:cs typeface="Carlito"/>
              </a:rPr>
              <a:t>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5366" y="3525297"/>
            <a:ext cx="84810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rlito"/>
                <a:cs typeface="Carlito"/>
              </a:rPr>
              <a:t>fi</a:t>
            </a:r>
            <a:r>
              <a:rPr spc="-8" dirty="0">
                <a:latin typeface="Carlito"/>
                <a:cs typeface="Carlito"/>
              </a:rPr>
              <a:t>l</a:t>
            </a:r>
            <a:r>
              <a:rPr spc="-23" dirty="0">
                <a:latin typeface="Carlito"/>
                <a:cs typeface="Carlito"/>
              </a:rPr>
              <a:t>t</a:t>
            </a:r>
            <a:r>
              <a:rPr dirty="0">
                <a:latin typeface="Carlito"/>
                <a:cs typeface="Carlito"/>
              </a:rPr>
              <a:t>e</a:t>
            </a:r>
            <a:r>
              <a:rPr spc="-19" dirty="0">
                <a:latin typeface="Carlito"/>
                <a:cs typeface="Carlito"/>
              </a:rPr>
              <a:t>r</a:t>
            </a:r>
            <a:r>
              <a:rPr dirty="0">
                <a:latin typeface="Carlito"/>
                <a:cs typeface="Carlito"/>
              </a:rPr>
              <a:t>ed</a:t>
            </a:r>
          </a:p>
        </p:txBody>
      </p:sp>
    </p:spTree>
    <p:extLst>
      <p:ext uri="{BB962C8B-B14F-4D97-AF65-F5344CB8AC3E}">
        <p14:creationId xmlns:p14="http://schemas.microsoft.com/office/powerpoint/2010/main" val="3607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155" y="136504"/>
            <a:ext cx="5582513" cy="96164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320516">
              <a:spcBef>
                <a:spcPts val="79"/>
              </a:spcBef>
            </a:pPr>
            <a:r>
              <a:rPr sz="3300" spc="-8" dirty="0">
                <a:latin typeface="Carlito"/>
                <a:cs typeface="Carlito"/>
              </a:rPr>
              <a:t>Convolution </a:t>
            </a:r>
            <a:r>
              <a:rPr sz="3300" dirty="0">
                <a:latin typeface="Carlito"/>
                <a:cs typeface="Carlito"/>
              </a:rPr>
              <a:t>in the </a:t>
            </a:r>
            <a:r>
              <a:rPr sz="3300" spc="-15" dirty="0">
                <a:latin typeface="Carlito"/>
                <a:cs typeface="Carlito"/>
              </a:rPr>
              <a:t>real</a:t>
            </a:r>
            <a:r>
              <a:rPr sz="3300" spc="-56" dirty="0">
                <a:latin typeface="Carlito"/>
                <a:cs typeface="Carlito"/>
              </a:rPr>
              <a:t> </a:t>
            </a:r>
            <a:r>
              <a:rPr sz="3300" spc="-8" dirty="0">
                <a:latin typeface="Carlito"/>
                <a:cs typeface="Carlito"/>
              </a:rPr>
              <a:t>world</a:t>
            </a:r>
            <a:endParaRPr sz="3300" dirty="0">
              <a:latin typeface="Carlito"/>
              <a:cs typeface="Carlito"/>
            </a:endParaRPr>
          </a:p>
          <a:p>
            <a:pPr marL="9525">
              <a:spcBef>
                <a:spcPts val="1339"/>
              </a:spcBef>
            </a:pPr>
            <a:r>
              <a:rPr lang="vi-VN" b="1" spc="-116" dirty="0" smtClean="0">
                <a:latin typeface="Arial"/>
                <a:cs typeface="Arial"/>
              </a:rPr>
              <a:t>	</a:t>
            </a:r>
            <a:r>
              <a:rPr b="1" spc="-116" dirty="0" smtClean="0">
                <a:latin typeface="Arial"/>
                <a:cs typeface="Arial"/>
              </a:rPr>
              <a:t>Camera</a:t>
            </a:r>
            <a:r>
              <a:rPr b="1" spc="-94" dirty="0" smtClean="0">
                <a:latin typeface="Arial"/>
                <a:cs typeface="Arial"/>
              </a:rPr>
              <a:t> </a:t>
            </a:r>
            <a:r>
              <a:rPr b="1" spc="-124" dirty="0">
                <a:latin typeface="Arial"/>
                <a:cs typeface="Arial"/>
              </a:rPr>
              <a:t>shake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31556" y="3236194"/>
            <a:ext cx="3252788" cy="1459706"/>
            <a:chOff x="4648200" y="4567237"/>
            <a:chExt cx="4337050" cy="1946275"/>
          </a:xfrm>
        </p:grpSpPr>
        <p:sp>
          <p:nvSpPr>
            <p:cNvPr id="4" name="object 4"/>
            <p:cNvSpPr/>
            <p:nvPr/>
          </p:nvSpPr>
          <p:spPr>
            <a:xfrm>
              <a:off x="4648200" y="4790456"/>
              <a:ext cx="1746250" cy="1646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94450" y="4567237"/>
              <a:ext cx="2590800" cy="1946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93941" y="2857724"/>
            <a:ext cx="3002756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8" dirty="0">
                <a:latin typeface="Carlito"/>
                <a:cs typeface="Carlito"/>
              </a:rPr>
              <a:t>Source:</a:t>
            </a:r>
            <a:r>
              <a:rPr sz="1200" spc="-26" dirty="0">
                <a:latin typeface="Carlito"/>
                <a:cs typeface="Carlito"/>
              </a:rPr>
              <a:t> </a:t>
            </a:r>
            <a:r>
              <a:rPr sz="1200" spc="-8" dirty="0">
                <a:latin typeface="Carlito"/>
                <a:cs typeface="Carlito"/>
                <a:hlinkClick r:id="rId4"/>
              </a:rPr>
              <a:t>http://lullaby.homepage.dk/diy-camera/bokeh.html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00200" y="3236194"/>
            <a:ext cx="3028950" cy="1459706"/>
            <a:chOff x="76200" y="4567237"/>
            <a:chExt cx="4038600" cy="1946275"/>
          </a:xfrm>
        </p:grpSpPr>
        <p:sp>
          <p:nvSpPr>
            <p:cNvPr id="8" name="object 8"/>
            <p:cNvSpPr/>
            <p:nvPr/>
          </p:nvSpPr>
          <p:spPr>
            <a:xfrm>
              <a:off x="76200" y="4684712"/>
              <a:ext cx="1905000" cy="14192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4000" y="4567237"/>
              <a:ext cx="2590800" cy="19462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41717" y="2400301"/>
            <a:ext cx="6174866" cy="75806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8" dirty="0">
                <a:latin typeface="Carlito"/>
                <a:cs typeface="Carlito"/>
              </a:rPr>
              <a:t>Source: </a:t>
            </a:r>
            <a:r>
              <a:rPr sz="1200" spc="-11" dirty="0">
                <a:latin typeface="Carlito"/>
                <a:cs typeface="Carlito"/>
              </a:rPr>
              <a:t>Fergus, </a:t>
            </a:r>
            <a:r>
              <a:rPr sz="1200" i="1" spc="-19" dirty="0">
                <a:latin typeface="Arial"/>
                <a:cs typeface="Arial"/>
              </a:rPr>
              <a:t>et </a:t>
            </a:r>
            <a:r>
              <a:rPr sz="1200" i="1" spc="-30" dirty="0">
                <a:latin typeface="Arial"/>
                <a:cs typeface="Arial"/>
              </a:rPr>
              <a:t>al. </a:t>
            </a:r>
            <a:r>
              <a:rPr sz="1200" i="1" spc="-56" dirty="0">
                <a:latin typeface="Arial"/>
                <a:cs typeface="Arial"/>
              </a:rPr>
              <a:t>“</a:t>
            </a:r>
            <a:r>
              <a:rPr sz="1200" spc="-56" dirty="0">
                <a:latin typeface="Arial"/>
                <a:cs typeface="Arial"/>
              </a:rPr>
              <a:t>Removing </a:t>
            </a:r>
            <a:r>
              <a:rPr sz="1200" spc="-94" dirty="0">
                <a:latin typeface="Arial"/>
                <a:cs typeface="Arial"/>
              </a:rPr>
              <a:t>Camera </a:t>
            </a:r>
            <a:r>
              <a:rPr sz="1200" spc="-113" dirty="0">
                <a:latin typeface="Arial"/>
                <a:cs typeface="Arial"/>
              </a:rPr>
              <a:t>Shake </a:t>
            </a:r>
            <a:r>
              <a:rPr sz="1200" spc="-15" dirty="0">
                <a:latin typeface="Arial"/>
                <a:cs typeface="Arial"/>
              </a:rPr>
              <a:t>from </a:t>
            </a:r>
            <a:r>
              <a:rPr sz="1200" spc="-98" dirty="0">
                <a:latin typeface="Arial"/>
                <a:cs typeface="Arial"/>
              </a:rPr>
              <a:t>a </a:t>
            </a:r>
            <a:r>
              <a:rPr sz="1200" spc="-79" dirty="0">
                <a:latin typeface="Arial"/>
                <a:cs typeface="Arial"/>
              </a:rPr>
              <a:t>Single </a:t>
            </a:r>
            <a:r>
              <a:rPr sz="1200" spc="-49" dirty="0">
                <a:latin typeface="Arial"/>
                <a:cs typeface="Arial"/>
              </a:rPr>
              <a:t>Photograph”, </a:t>
            </a:r>
            <a:r>
              <a:rPr sz="1200" spc="-161" dirty="0">
                <a:latin typeface="Arial"/>
                <a:cs typeface="Arial"/>
              </a:rPr>
              <a:t>SIGGRAPH</a:t>
            </a:r>
            <a:r>
              <a:rPr sz="1200" spc="-101" dirty="0">
                <a:latin typeface="Arial"/>
                <a:cs typeface="Arial"/>
              </a:rPr>
              <a:t> </a:t>
            </a:r>
            <a:r>
              <a:rPr sz="1200" spc="-64" dirty="0">
                <a:latin typeface="Arial"/>
                <a:cs typeface="Arial"/>
              </a:rPr>
              <a:t>2006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  <a:p>
            <a:pPr marL="85248">
              <a:spcBef>
                <a:spcPts val="803"/>
              </a:spcBef>
            </a:pPr>
            <a:r>
              <a:rPr b="1" spc="-105" dirty="0">
                <a:latin typeface="Arial"/>
                <a:cs typeface="Arial"/>
              </a:rPr>
              <a:t>Bokeh</a:t>
            </a:r>
            <a:r>
              <a:rPr spc="-105" dirty="0">
                <a:latin typeface="Carlito"/>
                <a:cs typeface="Carlito"/>
              </a:rPr>
              <a:t>: </a:t>
            </a:r>
            <a:r>
              <a:rPr dirty="0">
                <a:latin typeface="Carlito"/>
                <a:cs typeface="Carlito"/>
              </a:rPr>
              <a:t>Blur </a:t>
            </a:r>
            <a:r>
              <a:rPr spc="-8" dirty="0" smtClean="0">
                <a:latin typeface="Carlito"/>
                <a:cs typeface="Carlito"/>
              </a:rPr>
              <a:t>out-of-focus </a:t>
            </a:r>
            <a:r>
              <a:rPr spc="-8" dirty="0">
                <a:latin typeface="Carlito"/>
                <a:cs typeface="Carlito"/>
              </a:rPr>
              <a:t>regions </a:t>
            </a:r>
            <a:r>
              <a:rPr spc="-4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an</a:t>
            </a:r>
            <a:r>
              <a:rPr spc="-75" dirty="0">
                <a:latin typeface="Carlito"/>
                <a:cs typeface="Carlito"/>
              </a:rPr>
              <a:t> </a:t>
            </a:r>
            <a:r>
              <a:rPr spc="-4" dirty="0">
                <a:latin typeface="Carlito"/>
                <a:cs typeface="Carlito"/>
              </a:rPr>
              <a:t>image.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950" y="1316831"/>
            <a:ext cx="971550" cy="966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0533" y="1145381"/>
            <a:ext cx="1668113" cy="12525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71651" y="1145382"/>
            <a:ext cx="1664494" cy="1254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55791" y="1351597"/>
            <a:ext cx="438150" cy="10248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6600" spc="-4" dirty="0">
                <a:latin typeface="Times New Roman"/>
                <a:cs typeface="Times New Roman"/>
              </a:rPr>
              <a:t>*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1412" y="1341083"/>
            <a:ext cx="303848" cy="705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latin typeface="Carlito"/>
                <a:cs typeface="Carlito"/>
              </a:rPr>
              <a:t>=</a:t>
            </a:r>
            <a:endParaRPr sz="4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3017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Rank filters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Rank filters </a:t>
            </a:r>
            <a:r>
              <a:rPr lang="en-GB" dirty="0" smtClean="0"/>
              <a:t>assign </a:t>
            </a:r>
            <a:r>
              <a:rPr lang="en-GB" dirty="0"/>
              <a:t>the </a:t>
            </a:r>
            <a:r>
              <a:rPr lang="en-GB" dirty="0" smtClean="0">
                <a:solidFill>
                  <a:srgbClr val="FF0000"/>
                </a:solidFill>
              </a:rPr>
              <a:t>k-</a:t>
            </a:r>
            <a:r>
              <a:rPr lang="en-GB" dirty="0" err="1" smtClean="0">
                <a:solidFill>
                  <a:srgbClr val="FF0000"/>
                </a:solidFill>
              </a:rPr>
              <a:t>th</a:t>
            </a:r>
            <a:r>
              <a:rPr lang="en-GB" dirty="0" smtClean="0"/>
              <a:t> </a:t>
            </a:r>
            <a:r>
              <a:rPr lang="en-GB" dirty="0"/>
              <a:t>value of the gray levels from the window consisting of M </a:t>
            </a:r>
            <a:r>
              <a:rPr lang="en-GB" dirty="0" smtClean="0"/>
              <a:t>pixels sorted in ascending order </a:t>
            </a:r>
            <a:r>
              <a:rPr lang="en-GB" dirty="0" smtClean="0">
                <a:hlinkClick r:id="rId2"/>
              </a:rPr>
              <a:t>[code]</a:t>
            </a:r>
            <a:endParaRPr lang="en-GB" dirty="0" smtClean="0"/>
          </a:p>
          <a:p>
            <a:pPr lvl="2"/>
            <a:r>
              <a:rPr lang="en-GB" dirty="0"/>
              <a:t>The special cases k = 1, k = M (MIN and MAX filter) </a:t>
            </a:r>
            <a:r>
              <a:rPr lang="en-GB" dirty="0" smtClean="0"/>
              <a:t>: erosion and dilation</a:t>
            </a:r>
          </a:p>
          <a:p>
            <a:pPr lvl="2"/>
            <a:r>
              <a:rPr lang="en-GB" dirty="0"/>
              <a:t>k = (M + 1)/</a:t>
            </a:r>
            <a:r>
              <a:rPr lang="en-GB" dirty="0" smtClean="0"/>
              <a:t>2 : median filter</a:t>
            </a:r>
            <a:endParaRPr lang="en-GB" dirty="0"/>
          </a:p>
          <a:p>
            <a:r>
              <a:rPr lang="en-GB" dirty="0" smtClean="0"/>
              <a:t>Generalisation </a:t>
            </a:r>
            <a:r>
              <a:rPr lang="en-GB" dirty="0"/>
              <a:t>of flat dilation/erosion: in lieu of min or max value in window,  use the </a:t>
            </a:r>
            <a:r>
              <a:rPr lang="en-GB" dirty="0" smtClean="0"/>
              <a:t>k-</a:t>
            </a:r>
            <a:r>
              <a:rPr lang="en-GB" dirty="0" err="1" smtClean="0"/>
              <a:t>th</a:t>
            </a:r>
            <a:r>
              <a:rPr lang="en-GB" dirty="0" smtClean="0"/>
              <a:t> </a:t>
            </a:r>
            <a:r>
              <a:rPr lang="en-GB" dirty="0"/>
              <a:t>ranked </a:t>
            </a:r>
            <a:r>
              <a:rPr lang="en-GB" dirty="0" smtClean="0"/>
              <a:t>value</a:t>
            </a:r>
          </a:p>
          <a:p>
            <a:r>
              <a:rPr lang="en-GB" dirty="0" smtClean="0"/>
              <a:t>Increases </a:t>
            </a:r>
            <a:r>
              <a:rPr lang="en-GB" dirty="0"/>
              <a:t>robustness against noise</a:t>
            </a:r>
          </a:p>
          <a:p>
            <a:pPr lvl="2"/>
            <a:r>
              <a:rPr lang="en-GB" dirty="0"/>
              <a:t>Best-known example: median filter for noise reduction</a:t>
            </a:r>
          </a:p>
          <a:p>
            <a:r>
              <a:rPr lang="en-GB" dirty="0"/>
              <a:t>Concept useful for both </a:t>
            </a:r>
            <a:r>
              <a:rPr lang="en-GB" dirty="0" err="1"/>
              <a:t>gray</a:t>
            </a:r>
            <a:r>
              <a:rPr lang="en-GB" dirty="0"/>
              <a:t>-level and binary images</a:t>
            </a:r>
          </a:p>
          <a:p>
            <a:r>
              <a:rPr lang="en-GB" dirty="0"/>
              <a:t>All rank filters are commutative with thresholding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filters - </a:t>
            </a:r>
            <a:r>
              <a:rPr lang="en-US" dirty="0" smtClean="0">
                <a:hlinkClick r:id="rId2"/>
              </a:rPr>
              <a:t>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quality enhancement, e.g., image smoothing, sharpening</a:t>
            </a:r>
          </a:p>
          <a:p>
            <a:r>
              <a:rPr lang="en-GB" dirty="0" smtClean="0"/>
              <a:t>image </a:t>
            </a:r>
            <a:r>
              <a:rPr lang="en-GB" dirty="0"/>
              <a:t>pre-processing, e.g., noise reduction, contrast enhancement</a:t>
            </a:r>
          </a:p>
          <a:p>
            <a:r>
              <a:rPr lang="en-GB" dirty="0" smtClean="0"/>
              <a:t>feature </a:t>
            </a:r>
            <a:r>
              <a:rPr lang="en-GB" dirty="0"/>
              <a:t>extraction, e.g., border detection, isolated point detection</a:t>
            </a:r>
          </a:p>
          <a:p>
            <a:r>
              <a:rPr lang="en-GB" dirty="0" smtClean="0"/>
              <a:t>image </a:t>
            </a:r>
            <a:r>
              <a:rPr lang="en-GB" dirty="0"/>
              <a:t>post-processing, e.g., small object removal, object grouping, contour smoothing</a:t>
            </a:r>
          </a:p>
        </p:txBody>
      </p:sp>
    </p:spTree>
    <p:extLst>
      <p:ext uri="{BB962C8B-B14F-4D97-AF65-F5344CB8AC3E}">
        <p14:creationId xmlns:p14="http://schemas.microsoft.com/office/powerpoint/2010/main" val="3662307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Median </a:t>
            </a:r>
            <a:r>
              <a:rPr lang="en-GB" dirty="0" smtClean="0"/>
              <a:t>filter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2E9A6C7-3C96-4796-90A4-DBEEB6DB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2" y="767165"/>
            <a:ext cx="5607844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Graphic Depiction of Rank Order Filter Operation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4" y="822965"/>
            <a:ext cx="8096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914" y="4104287"/>
            <a:ext cx="809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3"/>
              </a:rPr>
              <a:t>https://</a:t>
            </a:r>
            <a:r>
              <a:rPr lang="en-GB" sz="1600" dirty="0" smtClean="0">
                <a:hlinkClick r:id="rId3"/>
              </a:rPr>
              <a:t>www.researchgate.net/figure/Graphic-Depiction-of-Rank-Order-Filter-Operation_fig6_268373873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67664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Majority filter:</a:t>
            </a:r>
            <a:r>
              <a:rPr spc="-53" dirty="0"/>
              <a:t> </a:t>
            </a:r>
            <a:r>
              <a:rPr spc="-4" dirty="0"/>
              <a:t>example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2419399" y="1113510"/>
            <a:ext cx="2090594" cy="1876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509" y="1113510"/>
            <a:ext cx="2090594" cy="187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2296" y="1113510"/>
            <a:ext cx="2090594" cy="1876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5185" y="1113510"/>
            <a:ext cx="2090594" cy="1876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8975" y="2995441"/>
            <a:ext cx="1610201" cy="382905"/>
          </a:xfrm>
          <a:prstGeom prst="rect">
            <a:avLst/>
          </a:prstGeom>
        </p:spPr>
        <p:txBody>
          <a:bodyPr vert="horz" wrap="square" lIns="0" tIns="16669" rIns="0" bIns="0" rtlCol="0">
            <a:spAutoFit/>
          </a:bodyPr>
          <a:lstStyle/>
          <a:p>
            <a:pPr marL="9525" marR="3810" indent="190024">
              <a:lnSpc>
                <a:spcPts val="1425"/>
              </a:lnSpc>
              <a:spcBef>
                <a:spcPts val="13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Binary image with  5%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‘Salt&amp;Pepper’</a:t>
            </a:r>
            <a:r>
              <a:rPr sz="1200"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5762" y="3088414"/>
            <a:ext cx="117014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3x3 majority</a:t>
            </a:r>
            <a:r>
              <a:rPr sz="12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1898" y="3088414"/>
            <a:ext cx="1694974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20%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‘Salt&amp;Pepper’</a:t>
            </a:r>
            <a:r>
              <a:rPr sz="1200"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1443" y="3088414"/>
            <a:ext cx="117014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3x3 majority</a:t>
            </a:r>
            <a:r>
              <a:rPr sz="12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9377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Median filter:</a:t>
            </a:r>
            <a:r>
              <a:rPr spc="-45" dirty="0"/>
              <a:t> </a:t>
            </a:r>
            <a:r>
              <a:rPr spc="-4" dirty="0"/>
              <a:t>example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2362201" y="758666"/>
            <a:ext cx="2212372" cy="33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22" y="756123"/>
            <a:ext cx="2211638" cy="331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370" y="4106903"/>
            <a:ext cx="1123474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2159" y="4106903"/>
            <a:ext cx="1809274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5%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‘Salt&amp;Pepper’</a:t>
            </a:r>
            <a:r>
              <a:rPr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2521" y="762000"/>
            <a:ext cx="2211638" cy="331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78051" y="759638"/>
            <a:ext cx="2212372" cy="3317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8369" y="4101322"/>
            <a:ext cx="1504473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3x3 median</a:t>
            </a:r>
            <a:r>
              <a:rPr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filtering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8050" y="4090625"/>
            <a:ext cx="1504473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7x7 median</a:t>
            </a:r>
            <a:r>
              <a:rPr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filtering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0040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Example: non-uniform </a:t>
            </a:r>
            <a:r>
              <a:rPr spc="-8" dirty="0"/>
              <a:t>lighting</a:t>
            </a:r>
            <a:r>
              <a:rPr spc="-4" dirty="0"/>
              <a:t> compensation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252221" y="1104700"/>
            <a:ext cx="2009708" cy="2696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41649" y="1105890"/>
            <a:ext cx="2009708" cy="2696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31342" y="1105890"/>
            <a:ext cx="2009708" cy="2696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158" y="3867618"/>
            <a:ext cx="1500664" cy="47577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123349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Original image  1632x1216</a:t>
            </a:r>
            <a:r>
              <a:rPr sz="150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pixels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1378" y="3867618"/>
            <a:ext cx="1771174" cy="4300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75724">
              <a:lnSpc>
                <a:spcPts val="1800"/>
              </a:lnSpc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Dilation (local</a:t>
            </a:r>
            <a:r>
              <a:rPr sz="1500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max)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9525">
              <a:lnSpc>
                <a:spcPts val="1440"/>
              </a:lnSpc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61x61 structuring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4327" y="3867618"/>
            <a:ext cx="1809274" cy="61102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475774">
              <a:lnSpc>
                <a:spcPts val="1800"/>
              </a:lnSpc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Rank</a:t>
            </a:r>
            <a:r>
              <a:rPr sz="15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8575" marR="22860" indent="256699">
              <a:lnSpc>
                <a:spcPts val="1425"/>
              </a:lnSpc>
              <a:spcBef>
                <a:spcPts val="6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r>
              <a:rPr sz="1200" baseline="26455" dirty="0">
                <a:solidFill>
                  <a:prstClr val="black"/>
                </a:solidFill>
                <a:latin typeface="Arial"/>
                <a:cs typeface="Arial"/>
              </a:rPr>
              <a:t>st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brightest pixel  61x61 structuring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47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F020D9-81F0-4171-A779-54151897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CF5684-08B9-4AA3-94FD-086CAC48F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21" y="876058"/>
            <a:ext cx="6106682" cy="38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/>
              </a:rPr>
              <a:t>https://docs.opencv.org/4.x/d4/d86/group__imgproc__</a:t>
            </a:r>
            <a:r>
              <a:rPr lang="en-GB" dirty="0" smtClean="0">
                <a:hlinkClick r:id="rId2"/>
              </a:rPr>
              <a:t>filter.html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www.youtube.com/watch?app=desktop&amp;v=kGHz-cEyjiE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docs.opencv.org/4.x/d4/dc6/tutorial_py_template_matching.html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www.youtube.com/watch?app=desktop&amp;v=kGHz-cEyjiE</a:t>
            </a:r>
            <a:endParaRPr lang="vi-VN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vincmazet.github.io/bip/filtering/convolution.html</a:t>
            </a:r>
            <a:endParaRPr lang="vi-VN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2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C97713-25EF-488F-B2EA-F1BA409C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4DD733-D948-4C7E-BBD5-7266D0B8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AD1836-A64B-499C-BEC9-388A3C01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13" y="0"/>
            <a:ext cx="6218687" cy="47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5445" y="2908698"/>
            <a:ext cx="948706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Linear filtering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simple </a:t>
            </a:r>
            <a:r>
              <a:rPr lang="en-GB" dirty="0" smtClean="0"/>
              <a:t>version:</a:t>
            </a:r>
            <a:r>
              <a:rPr lang="vi-VN" dirty="0" smtClean="0"/>
              <a:t> </a:t>
            </a:r>
            <a:r>
              <a:rPr lang="en-GB" dirty="0" smtClean="0"/>
              <a:t>linear </a:t>
            </a:r>
            <a:r>
              <a:rPr lang="en-GB" dirty="0"/>
              <a:t>filtering  (cross-correlation, convolution)</a:t>
            </a:r>
          </a:p>
          <a:p>
            <a:pPr lvl="2"/>
            <a:r>
              <a:rPr lang="en-GB" dirty="0" smtClean="0"/>
              <a:t>Replace </a:t>
            </a:r>
            <a:r>
              <a:rPr lang="en-GB" dirty="0"/>
              <a:t>each pixel by a </a:t>
            </a:r>
            <a:r>
              <a:rPr lang="en-GB" dirty="0">
                <a:solidFill>
                  <a:srgbClr val="FF0000"/>
                </a:solidFill>
              </a:rPr>
              <a:t>linear combination of its  </a:t>
            </a:r>
            <a:r>
              <a:rPr lang="en-GB" dirty="0" err="1">
                <a:solidFill>
                  <a:srgbClr val="FF0000"/>
                </a:solidFill>
              </a:rPr>
              <a:t>neighbors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The prescription for the linear combination is  called the “</a:t>
            </a:r>
            <a:r>
              <a:rPr lang="en-GB" dirty="0">
                <a:solidFill>
                  <a:srgbClr val="FF0000"/>
                </a:solidFill>
              </a:rPr>
              <a:t>kernel</a:t>
            </a:r>
            <a:r>
              <a:rPr lang="en-GB" dirty="0"/>
              <a:t>” (or “mask”, “filter”)</a:t>
            </a:r>
          </a:p>
          <a:p>
            <a:endParaRPr lang="en-GB" dirty="0"/>
          </a:p>
        </p:txBody>
      </p:sp>
      <p:sp>
        <p:nvSpPr>
          <p:cNvPr id="5" name="object 5"/>
          <p:cNvSpPr txBox="1"/>
          <p:nvPr/>
        </p:nvSpPr>
        <p:spPr>
          <a:xfrm>
            <a:off x="4006567" y="3521858"/>
            <a:ext cx="768822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1" dirty="0">
                <a:latin typeface="Carlito"/>
                <a:cs typeface="Carlito"/>
              </a:rPr>
              <a:t>kernel</a:t>
            </a:r>
            <a:endParaRPr dirty="0"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63186"/>
              </p:ext>
            </p:extLst>
          </p:nvPr>
        </p:nvGraphicFramePr>
        <p:xfrm>
          <a:off x="5762799" y="2497076"/>
          <a:ext cx="914400" cy="85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8</a:t>
                      </a: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384220"/>
              </p:ext>
            </p:extLst>
          </p:nvPr>
        </p:nvGraphicFramePr>
        <p:xfrm>
          <a:off x="2080197" y="2497077"/>
          <a:ext cx="2716052" cy="85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9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47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7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38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7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10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3447">
                <a:tc rowSpan="2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6</a:t>
                      </a: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0.5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2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0.5</a:t>
                      </a:r>
                    </a:p>
                  </a:txBody>
                  <a:tcPr marL="0" marR="0" marT="238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348603" y="3521857"/>
            <a:ext cx="222965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rlito"/>
                <a:cs typeface="Carlito"/>
              </a:rPr>
              <a:t>Modified image</a:t>
            </a:r>
            <a:r>
              <a:rPr spc="-19" dirty="0">
                <a:latin typeface="Carlito"/>
                <a:cs typeface="Carlito"/>
              </a:rPr>
              <a:t> </a:t>
            </a:r>
            <a:r>
              <a:rPr spc="-11" dirty="0">
                <a:latin typeface="Carlito"/>
                <a:cs typeface="Carlito"/>
              </a:rPr>
              <a:t>data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9222" y="4131046"/>
            <a:ext cx="1383512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400" spc="-4" dirty="0">
                <a:latin typeface="Carlito"/>
                <a:cs typeface="Carlito"/>
              </a:rPr>
              <a:t>Source: L.</a:t>
            </a:r>
            <a:r>
              <a:rPr sz="1400" spc="-75" dirty="0">
                <a:latin typeface="Carlito"/>
                <a:cs typeface="Carlito"/>
              </a:rPr>
              <a:t> </a:t>
            </a:r>
            <a:r>
              <a:rPr sz="1400" spc="-4" dirty="0">
                <a:latin typeface="Carlito"/>
                <a:cs typeface="Carlito"/>
              </a:rPr>
              <a:t>Zhang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042" y="3521858"/>
            <a:ext cx="174660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latin typeface="Carlito"/>
                <a:cs typeface="Carlito"/>
              </a:rPr>
              <a:t>Local </a:t>
            </a:r>
            <a:r>
              <a:rPr spc="-4" dirty="0">
                <a:latin typeface="Carlito"/>
                <a:cs typeface="Carlito"/>
              </a:rPr>
              <a:t>image</a:t>
            </a:r>
            <a:r>
              <a:rPr spc="-19" dirty="0">
                <a:latin typeface="Carlito"/>
                <a:cs typeface="Carlito"/>
              </a:rPr>
              <a:t> </a:t>
            </a:r>
            <a:r>
              <a:rPr spc="-11" dirty="0">
                <a:latin typeface="Carlito"/>
                <a:cs typeface="Carlito"/>
              </a:rPr>
              <a:t>data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75389" y="2814974"/>
            <a:ext cx="1146810" cy="270986"/>
            <a:chOff x="4774691" y="4838700"/>
            <a:chExt cx="1529080" cy="361315"/>
          </a:xfrm>
        </p:grpSpPr>
        <p:sp>
          <p:nvSpPr>
            <p:cNvPr id="12" name="object 12"/>
            <p:cNvSpPr/>
            <p:nvPr/>
          </p:nvSpPr>
          <p:spPr>
            <a:xfrm>
              <a:off x="4774691" y="4838700"/>
              <a:ext cx="1528572" cy="361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00599" y="4926202"/>
              <a:ext cx="1296035" cy="132715"/>
            </a:xfrm>
            <a:custGeom>
              <a:avLst/>
              <a:gdLst/>
              <a:ahLst/>
              <a:cxnLst/>
              <a:rect l="l" t="t" r="r" b="b"/>
              <a:pathLst>
                <a:path w="1296035" h="132714">
                  <a:moveTo>
                    <a:pt x="1181862" y="0"/>
                  </a:moveTo>
                  <a:lnTo>
                    <a:pt x="1173099" y="2286"/>
                  </a:lnTo>
                  <a:lnTo>
                    <a:pt x="1169162" y="9144"/>
                  </a:lnTo>
                  <a:lnTo>
                    <a:pt x="1165098" y="15875"/>
                  </a:lnTo>
                  <a:lnTo>
                    <a:pt x="1167384" y="24638"/>
                  </a:lnTo>
                  <a:lnTo>
                    <a:pt x="1214316" y="52128"/>
                  </a:lnTo>
                  <a:lnTo>
                    <a:pt x="1267078" y="52197"/>
                  </a:lnTo>
                  <a:lnTo>
                    <a:pt x="1267078" y="80772"/>
                  </a:lnTo>
                  <a:lnTo>
                    <a:pt x="1214091" y="80772"/>
                  </a:lnTo>
                  <a:lnTo>
                    <a:pt x="1167257" y="107950"/>
                  </a:lnTo>
                  <a:lnTo>
                    <a:pt x="1164971" y="116713"/>
                  </a:lnTo>
                  <a:lnTo>
                    <a:pt x="1168908" y="123571"/>
                  </a:lnTo>
                  <a:lnTo>
                    <a:pt x="1172972" y="130302"/>
                  </a:lnTo>
                  <a:lnTo>
                    <a:pt x="1181735" y="132715"/>
                  </a:lnTo>
                  <a:lnTo>
                    <a:pt x="1188465" y="128651"/>
                  </a:lnTo>
                  <a:lnTo>
                    <a:pt x="1270837" y="80772"/>
                  </a:lnTo>
                  <a:lnTo>
                    <a:pt x="1267078" y="80772"/>
                  </a:lnTo>
                  <a:lnTo>
                    <a:pt x="1270955" y="80703"/>
                  </a:lnTo>
                  <a:lnTo>
                    <a:pt x="1295527" y="66421"/>
                  </a:lnTo>
                  <a:lnTo>
                    <a:pt x="1181862" y="0"/>
                  </a:lnTo>
                  <a:close/>
                </a:path>
                <a:path w="1296035" h="132714">
                  <a:moveTo>
                    <a:pt x="1238771" y="66424"/>
                  </a:moveTo>
                  <a:lnTo>
                    <a:pt x="1214210" y="80703"/>
                  </a:lnTo>
                  <a:lnTo>
                    <a:pt x="1267078" y="80772"/>
                  </a:lnTo>
                  <a:lnTo>
                    <a:pt x="1267078" y="78740"/>
                  </a:lnTo>
                  <a:lnTo>
                    <a:pt x="1259839" y="78740"/>
                  </a:lnTo>
                  <a:lnTo>
                    <a:pt x="1238771" y="66424"/>
                  </a:lnTo>
                  <a:close/>
                </a:path>
                <a:path w="1296035" h="132714">
                  <a:moveTo>
                    <a:pt x="0" y="50546"/>
                  </a:moveTo>
                  <a:lnTo>
                    <a:pt x="0" y="79121"/>
                  </a:lnTo>
                  <a:lnTo>
                    <a:pt x="1214210" y="80703"/>
                  </a:lnTo>
                  <a:lnTo>
                    <a:pt x="1238771" y="66424"/>
                  </a:lnTo>
                  <a:lnTo>
                    <a:pt x="1214316" y="52128"/>
                  </a:lnTo>
                  <a:lnTo>
                    <a:pt x="0" y="50546"/>
                  </a:lnTo>
                  <a:close/>
                </a:path>
                <a:path w="1296035" h="132714">
                  <a:moveTo>
                    <a:pt x="1259966" y="54102"/>
                  </a:moveTo>
                  <a:lnTo>
                    <a:pt x="1238771" y="66424"/>
                  </a:lnTo>
                  <a:lnTo>
                    <a:pt x="1259839" y="78740"/>
                  </a:lnTo>
                  <a:lnTo>
                    <a:pt x="1259966" y="54102"/>
                  </a:lnTo>
                  <a:close/>
                </a:path>
                <a:path w="1296035" h="132714">
                  <a:moveTo>
                    <a:pt x="1267078" y="54102"/>
                  </a:moveTo>
                  <a:lnTo>
                    <a:pt x="1259966" y="54102"/>
                  </a:lnTo>
                  <a:lnTo>
                    <a:pt x="1259839" y="78740"/>
                  </a:lnTo>
                  <a:lnTo>
                    <a:pt x="1267078" y="78740"/>
                  </a:lnTo>
                  <a:lnTo>
                    <a:pt x="1267078" y="54102"/>
                  </a:lnTo>
                  <a:close/>
                </a:path>
                <a:path w="1296035" h="132714">
                  <a:moveTo>
                    <a:pt x="1214316" y="52128"/>
                  </a:moveTo>
                  <a:lnTo>
                    <a:pt x="1238777" y="66421"/>
                  </a:lnTo>
                  <a:lnTo>
                    <a:pt x="1259966" y="54102"/>
                  </a:lnTo>
                  <a:lnTo>
                    <a:pt x="1267078" y="54102"/>
                  </a:lnTo>
                  <a:lnTo>
                    <a:pt x="1267078" y="52197"/>
                  </a:lnTo>
                  <a:lnTo>
                    <a:pt x="1214316" y="5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2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8507002" cy="478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10493" y="22067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hlinkClick r:id="rId3"/>
              </a:rPr>
              <a:t>YTB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2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Cross-correlation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Let</a:t>
                </a:r>
                <a:r>
                  <a:rPr lang="vi-VN" dirty="0" smtClean="0"/>
                  <a:t> F </a:t>
                </a:r>
                <a:r>
                  <a:rPr lang="en-GB" dirty="0" smtClean="0"/>
                  <a:t>be </a:t>
                </a:r>
                <a:r>
                  <a:rPr lang="en-GB" dirty="0"/>
                  <a:t>the image</a:t>
                </a:r>
                <a:r>
                  <a:rPr lang="en-GB" dirty="0" smtClean="0"/>
                  <a:t>,</a:t>
                </a:r>
                <a:r>
                  <a:rPr lang="vi-VN" dirty="0" smtClean="0"/>
                  <a:t> H </a:t>
                </a:r>
                <a:r>
                  <a:rPr lang="en-GB" dirty="0" smtClean="0"/>
                  <a:t>be </a:t>
                </a:r>
                <a:r>
                  <a:rPr lang="en-GB" dirty="0"/>
                  <a:t>the kernel (of  size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</a:rPr>
                      <m:t>2</m:t>
                    </m:r>
                    <m:r>
                      <a:rPr lang="en-GB" i="1" dirty="0" smtClean="0">
                        <a:latin typeface="Cambria Math"/>
                      </a:rPr>
                      <m:t>𝑘</m:t>
                    </m:r>
                    <m:r>
                      <a:rPr lang="en-GB" i="1" dirty="0" smtClean="0">
                        <a:latin typeface="Cambria Math"/>
                      </a:rPr>
                      <m:t>+1 × 2</m:t>
                    </m:r>
                    <m:r>
                      <a:rPr lang="en-GB" i="1" dirty="0" smtClean="0">
                        <a:latin typeface="Cambria Math"/>
                      </a:rPr>
                      <m:t>𝑘</m:t>
                    </m:r>
                    <m:r>
                      <a:rPr lang="en-GB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en-GB" dirty="0"/>
                  <a:t>), </a:t>
                </a:r>
                <a:r>
                  <a:rPr lang="en-GB" dirty="0" smtClean="0"/>
                  <a:t>and</a:t>
                </a:r>
                <a:r>
                  <a:rPr lang="vi-VN" dirty="0" smtClean="0"/>
                  <a:t> G </a:t>
                </a:r>
                <a:r>
                  <a:rPr lang="en-GB" dirty="0" smtClean="0"/>
                  <a:t>be </a:t>
                </a:r>
                <a:r>
                  <a:rPr lang="en-GB" dirty="0"/>
                  <a:t>the output  </a:t>
                </a:r>
                <a:r>
                  <a:rPr lang="en-GB" dirty="0" smtClean="0"/>
                  <a:t>image</a:t>
                </a:r>
                <a:r>
                  <a:rPr lang="vi-VN" dirty="0" smtClean="0"/>
                  <a:t>: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r>
                  <a:rPr lang="en-GB" dirty="0"/>
                  <a:t>When the aperture is partially outside the image, the </a:t>
                </a:r>
                <a:r>
                  <a:rPr lang="en-GB" dirty="0" smtClean="0"/>
                  <a:t>operation interpolates </a:t>
                </a:r>
                <a:r>
                  <a:rPr lang="en-GB" dirty="0"/>
                  <a:t>outlier pixel values according to the specified border </a:t>
                </a:r>
                <a:r>
                  <a:rPr lang="en-GB" dirty="0" smtClean="0"/>
                  <a:t>mode (refers </a:t>
                </a:r>
                <a:r>
                  <a:rPr lang="en-GB" dirty="0" smtClean="0">
                    <a:hlinkClick r:id="rId2"/>
                  </a:rPr>
                  <a:t>[1]</a:t>
                </a:r>
                <a:r>
                  <a:rPr lang="en-GB" dirty="0" smtClean="0"/>
                  <a:t> )</a:t>
                </a:r>
                <a:endParaRPr lang="en-US" dirty="0" smtClean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45" t="-1415" r="-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/>
          <p:nvPr/>
        </p:nvSpPr>
        <p:spPr>
          <a:xfrm>
            <a:off x="1643273" y="1530839"/>
            <a:ext cx="5455398" cy="791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3273" y="2661451"/>
            <a:ext cx="5152601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8" dirty="0">
                <a:latin typeface="Carlito"/>
                <a:cs typeface="Carlito"/>
              </a:rPr>
              <a:t>This is called </a:t>
            </a:r>
            <a:r>
              <a:rPr sz="2100" spc="-4" dirty="0">
                <a:latin typeface="Carlito"/>
                <a:cs typeface="Carlito"/>
              </a:rPr>
              <a:t>a </a:t>
            </a:r>
            <a:r>
              <a:rPr sz="2100" b="1" spc="-153" dirty="0">
                <a:latin typeface="Arial"/>
                <a:cs typeface="Arial"/>
              </a:rPr>
              <a:t>cross-correlation</a:t>
            </a:r>
            <a:r>
              <a:rPr sz="2100" b="1" spc="-49" dirty="0">
                <a:latin typeface="Arial"/>
                <a:cs typeface="Arial"/>
              </a:rPr>
              <a:t> </a:t>
            </a:r>
            <a:r>
              <a:rPr sz="2100" spc="-11" dirty="0">
                <a:latin typeface="Carlito"/>
                <a:cs typeface="Carlito"/>
              </a:rPr>
              <a:t>operation:</a:t>
            </a:r>
            <a:endParaRPr sz="21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2517" y="3228431"/>
            <a:ext cx="2616121" cy="38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8763</TotalTime>
  <Words>1778</Words>
  <Application>Microsoft Office PowerPoint</Application>
  <PresentationFormat>On-screen Show (16:9)</PresentationFormat>
  <Paragraphs>866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Angles</vt:lpstr>
      <vt:lpstr>  Filtering   (Digital Image Processing)</vt:lpstr>
      <vt:lpstr>Image transformations</vt:lpstr>
      <vt:lpstr>Question: Noise reduction</vt:lpstr>
      <vt:lpstr>Image filtering</vt:lpstr>
      <vt:lpstr>Image filtering</vt:lpstr>
      <vt:lpstr>PowerPoint Presentation</vt:lpstr>
      <vt:lpstr>Linear filtering</vt:lpstr>
      <vt:lpstr>PowerPoint Presentation</vt:lpstr>
      <vt:lpstr>Cross-correlation</vt:lpstr>
      <vt:lpstr>Cross-correlation (ct)</vt:lpstr>
      <vt:lpstr>PowerPoint Presentation</vt:lpstr>
      <vt:lpstr>PowerPoint Presentation</vt:lpstr>
      <vt:lpstr>Ex. 1</vt:lpstr>
      <vt:lpstr>Ex. 2</vt:lpstr>
      <vt:lpstr>PowerPoint Presentation</vt:lpstr>
      <vt:lpstr>Convolution</vt:lpstr>
      <vt:lpstr>2D Convolution</vt:lpstr>
      <vt:lpstr>Example</vt:lpstr>
      <vt:lpstr>Convolution</vt:lpstr>
      <vt:lpstr>Convolution applications</vt:lpstr>
      <vt:lpstr>Ex.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4</vt:lpstr>
      <vt:lpstr>Ex. 5</vt:lpstr>
      <vt:lpstr>-</vt:lpstr>
      <vt:lpstr>Sharpening</vt:lpstr>
      <vt:lpstr>Sharpening</vt:lpstr>
      <vt:lpstr>Ex. 6</vt:lpstr>
      <vt:lpstr>Smoothing with box filter revisited</vt:lpstr>
      <vt:lpstr>Gaussian Kernel</vt:lpstr>
      <vt:lpstr>Discrete approximation of the Gaussian kernels</vt:lpstr>
      <vt:lpstr>Gaussian blur</vt:lpstr>
      <vt:lpstr>Gaussian kernel - properties</vt:lpstr>
      <vt:lpstr>Gaussian blur – code</vt:lpstr>
      <vt:lpstr>Gaussian filters</vt:lpstr>
      <vt:lpstr>Sharpening revisited</vt:lpstr>
      <vt:lpstr>Sharpen filter</vt:lpstr>
      <vt:lpstr>PowerPoint Presentation</vt:lpstr>
      <vt:lpstr>Rank filters</vt:lpstr>
      <vt:lpstr>Rank filters - benefits</vt:lpstr>
      <vt:lpstr>Median filter</vt:lpstr>
      <vt:lpstr>Median filter</vt:lpstr>
      <vt:lpstr>Majority filter: example</vt:lpstr>
      <vt:lpstr>Median filter: example</vt:lpstr>
      <vt:lpstr>Example: non-uniform lighting compensation</vt:lpstr>
      <vt:lpstr>References</vt:lpstr>
    </vt:vector>
  </TitlesOfParts>
  <Company>Delhi Technological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Sahil Biswas</dc:creator>
  <cp:lastModifiedBy>Sinh Tran</cp:lastModifiedBy>
  <cp:revision>372</cp:revision>
  <dcterms:created xsi:type="dcterms:W3CDTF">2009-02-04T15:16:29Z</dcterms:created>
  <dcterms:modified xsi:type="dcterms:W3CDTF">2023-08-24T07:50:14Z</dcterms:modified>
</cp:coreProperties>
</file>